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4"/>
  </p:notesMasterIdLst>
  <p:handoutMasterIdLst>
    <p:handoutMasterId r:id="rId55"/>
  </p:handoutMasterIdLst>
  <p:sldIdLst>
    <p:sldId id="453" r:id="rId2"/>
    <p:sldId id="446" r:id="rId3"/>
    <p:sldId id="452" r:id="rId4"/>
    <p:sldId id="428" r:id="rId5"/>
    <p:sldId id="410" r:id="rId6"/>
    <p:sldId id="440" r:id="rId7"/>
    <p:sldId id="411" r:id="rId8"/>
    <p:sldId id="385" r:id="rId9"/>
    <p:sldId id="444" r:id="rId10"/>
    <p:sldId id="445" r:id="rId11"/>
    <p:sldId id="368" r:id="rId12"/>
    <p:sldId id="441" r:id="rId13"/>
    <p:sldId id="379" r:id="rId14"/>
    <p:sldId id="369" r:id="rId15"/>
    <p:sldId id="381" r:id="rId16"/>
    <p:sldId id="372" r:id="rId17"/>
    <p:sldId id="393" r:id="rId18"/>
    <p:sldId id="431" r:id="rId19"/>
    <p:sldId id="433" r:id="rId20"/>
    <p:sldId id="435" r:id="rId21"/>
    <p:sldId id="448" r:id="rId22"/>
    <p:sldId id="384" r:id="rId23"/>
    <p:sldId id="386" r:id="rId24"/>
    <p:sldId id="390" r:id="rId25"/>
    <p:sldId id="391" r:id="rId26"/>
    <p:sldId id="392" r:id="rId27"/>
    <p:sldId id="388" r:id="rId28"/>
    <p:sldId id="425" r:id="rId29"/>
    <p:sldId id="426" r:id="rId30"/>
    <p:sldId id="395" r:id="rId31"/>
    <p:sldId id="447" r:id="rId32"/>
    <p:sldId id="402" r:id="rId33"/>
    <p:sldId id="403" r:id="rId34"/>
    <p:sldId id="398" r:id="rId35"/>
    <p:sldId id="404" r:id="rId36"/>
    <p:sldId id="405" r:id="rId37"/>
    <p:sldId id="449" r:id="rId38"/>
    <p:sldId id="407" r:id="rId39"/>
    <p:sldId id="414" r:id="rId40"/>
    <p:sldId id="417" r:id="rId41"/>
    <p:sldId id="416" r:id="rId42"/>
    <p:sldId id="418" r:id="rId43"/>
    <p:sldId id="419" r:id="rId44"/>
    <p:sldId id="420" r:id="rId45"/>
    <p:sldId id="421" r:id="rId46"/>
    <p:sldId id="422" r:id="rId47"/>
    <p:sldId id="423" r:id="rId48"/>
    <p:sldId id="436" r:id="rId49"/>
    <p:sldId id="427" r:id="rId50"/>
    <p:sldId id="437" r:id="rId51"/>
    <p:sldId id="438" r:id="rId52"/>
    <p:sldId id="383"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5998"/>
    <a:srgbClr val="A22D34"/>
    <a:srgbClr val="C0C0C0"/>
    <a:srgbClr val="00B050"/>
    <a:srgbClr val="AAB5CA"/>
    <a:srgbClr val="000000"/>
    <a:srgbClr val="A20000"/>
    <a:srgbClr val="9A0000"/>
    <a:srgbClr val="B00000"/>
    <a:srgbClr val="FFCE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190" autoAdjust="0"/>
  </p:normalViewPr>
  <p:slideViewPr>
    <p:cSldViewPr snapToGrid="0">
      <p:cViewPr>
        <p:scale>
          <a:sx n="94" d="100"/>
          <a:sy n="94" d="100"/>
        </p:scale>
        <p:origin x="-1992" y="-120"/>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nahider:Git:Presentations:Software%20Debt_CAS2014:Documentos:Release%20Dates%20Drup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snahider:Git:Presentations:Software%20Debt_CAS2014:Documentos:Release%20Dates%20Drupal.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Velocity-Bu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0305555555555556"/>
          <c:y val="0.039426523297491"/>
          <c:w val="0.938888888888889"/>
          <c:h val="0.0716559293724648"/>
        </c:manualLayout>
      </c:layout>
      <c:lineChart>
        <c:grouping val="standard"/>
        <c:varyColors val="0"/>
        <c:ser>
          <c:idx val="0"/>
          <c:order val="0"/>
          <c:tx>
            <c:v>Serie</c:v>
          </c:tx>
          <c:spPr>
            <a:ln w="57150" cmpd="sng"/>
          </c:spPr>
          <c:marker>
            <c:spPr>
              <a:ln w="57150" cmpd="sng"/>
            </c:spPr>
          </c:marker>
          <c:cat>
            <c:numRef>
              <c:f>Hoja2!$B$2:$B$9</c:f>
              <c:numCache>
                <c:formatCode>m/d/yy;@</c:formatCode>
                <c:ptCount val="8"/>
                <c:pt idx="0">
                  <c:v>36965.0</c:v>
                </c:pt>
                <c:pt idx="1">
                  <c:v>37149.0</c:v>
                </c:pt>
                <c:pt idx="2">
                  <c:v>37453.0</c:v>
                </c:pt>
                <c:pt idx="3">
                  <c:v>38276.0</c:v>
                </c:pt>
                <c:pt idx="4">
                  <c:v>39097.0</c:v>
                </c:pt>
                <c:pt idx="5">
                  <c:v>39460.0</c:v>
                </c:pt>
                <c:pt idx="6">
                  <c:v>40548.0</c:v>
                </c:pt>
                <c:pt idx="7">
                  <c:v>41501.0</c:v>
                </c:pt>
              </c:numCache>
            </c:numRef>
          </c:cat>
          <c:val>
            <c:numRef>
              <c:f>Hoja2!$C$2:$C$9</c:f>
              <c:numCache>
                <c:formatCode>General</c:formatCode>
                <c:ptCount val="8"/>
                <c:pt idx="0">
                  <c:v>1.0</c:v>
                </c:pt>
                <c:pt idx="1">
                  <c:v>1.0</c:v>
                </c:pt>
                <c:pt idx="2">
                  <c:v>1.0</c:v>
                </c:pt>
                <c:pt idx="3">
                  <c:v>1.0</c:v>
                </c:pt>
                <c:pt idx="4">
                  <c:v>1.0</c:v>
                </c:pt>
                <c:pt idx="5">
                  <c:v>1.0</c:v>
                </c:pt>
                <c:pt idx="6">
                  <c:v>1.0</c:v>
                </c:pt>
                <c:pt idx="7">
                  <c:v>1.0</c:v>
                </c:pt>
              </c:numCache>
            </c:numRef>
          </c:val>
          <c:smooth val="0"/>
        </c:ser>
        <c:dLbls>
          <c:showLegendKey val="0"/>
          <c:showVal val="0"/>
          <c:showCatName val="0"/>
          <c:showSerName val="0"/>
          <c:showPercent val="0"/>
          <c:showBubbleSize val="0"/>
        </c:dLbls>
        <c:marker val="1"/>
        <c:smooth val="0"/>
        <c:axId val="2108623736"/>
        <c:axId val="2109313144"/>
      </c:lineChart>
      <c:dateAx>
        <c:axId val="2108623736"/>
        <c:scaling>
          <c:orientation val="minMax"/>
        </c:scaling>
        <c:delete val="0"/>
        <c:axPos val="b"/>
        <c:numFmt formatCode="mmmm\ \-\ yyyy;@" sourceLinked="0"/>
        <c:majorTickMark val="none"/>
        <c:minorTickMark val="none"/>
        <c:tickLblPos val="nextTo"/>
        <c:spPr>
          <a:ln>
            <a:noFill/>
          </a:ln>
        </c:spPr>
        <c:txPr>
          <a:bodyPr/>
          <a:lstStyle/>
          <a:p>
            <a:pPr>
              <a:defRPr sz="1800" baseline="0">
                <a:solidFill>
                  <a:srgbClr val="394147"/>
                </a:solidFill>
              </a:defRPr>
            </a:pPr>
            <a:endParaRPr lang="en-US"/>
          </a:p>
        </c:txPr>
        <c:crossAx val="2109313144"/>
        <c:crosses val="autoZero"/>
        <c:auto val="0"/>
        <c:lblOffset val="100"/>
        <c:baseTimeUnit val="months"/>
      </c:dateAx>
      <c:valAx>
        <c:axId val="2109313144"/>
        <c:scaling>
          <c:orientation val="minMax"/>
        </c:scaling>
        <c:delete val="1"/>
        <c:axPos val="l"/>
        <c:numFmt formatCode="General" sourceLinked="1"/>
        <c:majorTickMark val="none"/>
        <c:minorTickMark val="none"/>
        <c:tickLblPos val="nextTo"/>
        <c:crossAx val="210862373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0305555555555556"/>
          <c:y val="0.039426523297491"/>
          <c:w val="0.938888888888889"/>
          <c:h val="0.0716559293724648"/>
        </c:manualLayout>
      </c:layout>
      <c:lineChart>
        <c:grouping val="standard"/>
        <c:varyColors val="0"/>
        <c:ser>
          <c:idx val="0"/>
          <c:order val="0"/>
          <c:tx>
            <c:v>Serie</c:v>
          </c:tx>
          <c:spPr>
            <a:ln w="57150" cmpd="sng"/>
          </c:spPr>
          <c:marker>
            <c:spPr>
              <a:ln w="57150" cmpd="sng"/>
            </c:spPr>
          </c:marker>
          <c:cat>
            <c:numRef>
              <c:f>Hoja1!$B$2:$B$10</c:f>
              <c:numCache>
                <c:formatCode>dd/mm/yy;@</c:formatCode>
                <c:ptCount val="9"/>
                <c:pt idx="0">
                  <c:v>36906.0</c:v>
                </c:pt>
                <c:pt idx="1">
                  <c:v>36965.0</c:v>
                </c:pt>
                <c:pt idx="2">
                  <c:v>37149.0</c:v>
                </c:pt>
                <c:pt idx="3">
                  <c:v>37453.0</c:v>
                </c:pt>
                <c:pt idx="4">
                  <c:v>38276.0</c:v>
                </c:pt>
                <c:pt idx="5">
                  <c:v>39097.0</c:v>
                </c:pt>
                <c:pt idx="6">
                  <c:v>39460.0</c:v>
                </c:pt>
                <c:pt idx="7">
                  <c:v>40548.0</c:v>
                </c:pt>
                <c:pt idx="8">
                  <c:v>42005.0</c:v>
                </c:pt>
              </c:numCache>
            </c:numRef>
          </c:cat>
          <c:val>
            <c:numRef>
              <c:f>Hoja1!$C$2:$C$10</c:f>
              <c:numCache>
                <c:formatCode>General</c:formatCode>
                <c:ptCount val="9"/>
                <c:pt idx="0">
                  <c:v>1.0</c:v>
                </c:pt>
                <c:pt idx="1">
                  <c:v>1.0</c:v>
                </c:pt>
                <c:pt idx="2">
                  <c:v>1.0</c:v>
                </c:pt>
                <c:pt idx="3">
                  <c:v>1.0</c:v>
                </c:pt>
                <c:pt idx="4">
                  <c:v>1.0</c:v>
                </c:pt>
                <c:pt idx="5">
                  <c:v>1.0</c:v>
                </c:pt>
                <c:pt idx="6">
                  <c:v>1.0</c:v>
                </c:pt>
                <c:pt idx="7">
                  <c:v>1.0</c:v>
                </c:pt>
                <c:pt idx="8">
                  <c:v>1.0</c:v>
                </c:pt>
              </c:numCache>
            </c:numRef>
          </c:val>
          <c:smooth val="0"/>
        </c:ser>
        <c:dLbls>
          <c:showLegendKey val="0"/>
          <c:showVal val="0"/>
          <c:showCatName val="0"/>
          <c:showSerName val="0"/>
          <c:showPercent val="0"/>
          <c:showBubbleSize val="0"/>
        </c:dLbls>
        <c:marker val="1"/>
        <c:smooth val="0"/>
        <c:axId val="2106891720"/>
        <c:axId val="2106896680"/>
      </c:lineChart>
      <c:dateAx>
        <c:axId val="2106891720"/>
        <c:scaling>
          <c:orientation val="minMax"/>
        </c:scaling>
        <c:delete val="0"/>
        <c:axPos val="b"/>
        <c:numFmt formatCode="mmmm\ \-\ yyyy;@" sourceLinked="0"/>
        <c:majorTickMark val="none"/>
        <c:minorTickMark val="none"/>
        <c:tickLblPos val="nextTo"/>
        <c:spPr>
          <a:ln>
            <a:noFill/>
          </a:ln>
        </c:spPr>
        <c:txPr>
          <a:bodyPr/>
          <a:lstStyle/>
          <a:p>
            <a:pPr>
              <a:defRPr sz="1800" baseline="0">
                <a:solidFill>
                  <a:srgbClr val="394147"/>
                </a:solidFill>
              </a:defRPr>
            </a:pPr>
            <a:endParaRPr lang="en-US"/>
          </a:p>
        </c:txPr>
        <c:crossAx val="2106896680"/>
        <c:crosses val="autoZero"/>
        <c:auto val="0"/>
        <c:lblOffset val="100"/>
        <c:baseTimeUnit val="months"/>
        <c:majorUnit val="8.0"/>
        <c:majorTimeUnit val="months"/>
      </c:dateAx>
      <c:valAx>
        <c:axId val="2106896680"/>
        <c:scaling>
          <c:orientation val="minMax"/>
        </c:scaling>
        <c:delete val="1"/>
        <c:axPos val="l"/>
        <c:numFmt formatCode="General" sourceLinked="1"/>
        <c:majorTickMark val="none"/>
        <c:minorTickMark val="none"/>
        <c:tickLblPos val="nextTo"/>
        <c:crossAx val="210689172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Velocity</c:v>
                </c:pt>
              </c:strCache>
            </c:strRef>
          </c:tx>
          <c:spPr>
            <a:ln w="38100"/>
          </c:spPr>
          <c:marker>
            <c:spPr>
              <a:ln w="38100"/>
            </c:spPr>
          </c:marker>
          <c:val>
            <c:numRef>
              <c:f>Hoja1!$B$2:$B$11</c:f>
              <c:numCache>
                <c:formatCode>General</c:formatCode>
                <c:ptCount val="10"/>
                <c:pt idx="0">
                  <c:v>25.0</c:v>
                </c:pt>
                <c:pt idx="1">
                  <c:v>30.0</c:v>
                </c:pt>
                <c:pt idx="2">
                  <c:v>35.0</c:v>
                </c:pt>
                <c:pt idx="3">
                  <c:v>36.0</c:v>
                </c:pt>
                <c:pt idx="4">
                  <c:v>35.0</c:v>
                </c:pt>
                <c:pt idx="5">
                  <c:v>30.0</c:v>
                </c:pt>
                <c:pt idx="6">
                  <c:v>27.0</c:v>
                </c:pt>
                <c:pt idx="7">
                  <c:v>24.0</c:v>
                </c:pt>
                <c:pt idx="8">
                  <c:v>20.0</c:v>
                </c:pt>
                <c:pt idx="9">
                  <c:v>15.0</c:v>
                </c:pt>
              </c:numCache>
            </c:numRef>
          </c:val>
          <c:smooth val="0"/>
        </c:ser>
        <c:ser>
          <c:idx val="1"/>
          <c:order val="1"/>
          <c:tx>
            <c:strRef>
              <c:f>Hoja1!$C$1</c:f>
              <c:strCache>
                <c:ptCount val="1"/>
                <c:pt idx="0">
                  <c:v>Bugs found by PO</c:v>
                </c:pt>
              </c:strCache>
            </c:strRef>
          </c:tx>
          <c:spPr>
            <a:ln w="38100">
              <a:solidFill>
                <a:srgbClr val="FF0000"/>
              </a:solidFill>
            </a:ln>
          </c:spPr>
          <c:marker>
            <c:spPr>
              <a:solidFill>
                <a:srgbClr val="FF0000"/>
              </a:solidFill>
              <a:ln w="38100">
                <a:solidFill>
                  <a:srgbClr val="FF0000"/>
                </a:solidFill>
              </a:ln>
            </c:spPr>
          </c:marker>
          <c:val>
            <c:numRef>
              <c:f>Hoja1!$C$2:$C$11</c:f>
              <c:numCache>
                <c:formatCode>General</c:formatCode>
                <c:ptCount val="10"/>
                <c:pt idx="0">
                  <c:v>2.0</c:v>
                </c:pt>
                <c:pt idx="1">
                  <c:v>1.0</c:v>
                </c:pt>
                <c:pt idx="2">
                  <c:v>2.0</c:v>
                </c:pt>
                <c:pt idx="3">
                  <c:v>2.0</c:v>
                </c:pt>
                <c:pt idx="4">
                  <c:v>3.0</c:v>
                </c:pt>
                <c:pt idx="5">
                  <c:v>2.0</c:v>
                </c:pt>
                <c:pt idx="6">
                  <c:v>4.0</c:v>
                </c:pt>
                <c:pt idx="7">
                  <c:v>5.0</c:v>
                </c:pt>
                <c:pt idx="8">
                  <c:v>6.0</c:v>
                </c:pt>
                <c:pt idx="9">
                  <c:v>8.0</c:v>
                </c:pt>
              </c:numCache>
            </c:numRef>
          </c:val>
          <c:smooth val="0"/>
        </c:ser>
        <c:dLbls>
          <c:showLegendKey val="0"/>
          <c:showVal val="0"/>
          <c:showCatName val="0"/>
          <c:showSerName val="0"/>
          <c:showPercent val="0"/>
          <c:showBubbleSize val="0"/>
        </c:dLbls>
        <c:marker val="1"/>
        <c:smooth val="0"/>
        <c:axId val="2136166824"/>
        <c:axId val="2136173800"/>
      </c:lineChart>
      <c:catAx>
        <c:axId val="2136166824"/>
        <c:scaling>
          <c:orientation val="minMax"/>
        </c:scaling>
        <c:delete val="0"/>
        <c:axPos val="b"/>
        <c:title>
          <c:tx>
            <c:rich>
              <a:bodyPr/>
              <a:lstStyle/>
              <a:p>
                <a:pPr>
                  <a:defRPr b="1"/>
                </a:pPr>
                <a:r>
                  <a:rPr lang="es-PE" b="1"/>
                  <a:t>Time</a:t>
                </a:r>
              </a:p>
            </c:rich>
          </c:tx>
          <c:layout/>
          <c:overlay val="0"/>
        </c:title>
        <c:numFmt formatCode="General" sourceLinked="1"/>
        <c:majorTickMark val="none"/>
        <c:minorTickMark val="none"/>
        <c:tickLblPos val="none"/>
        <c:spPr>
          <a:ln w="38100">
            <a:solidFill>
              <a:schemeClr val="accent2"/>
            </a:solidFill>
          </a:ln>
        </c:spPr>
        <c:crossAx val="2136173800"/>
        <c:crosses val="autoZero"/>
        <c:auto val="1"/>
        <c:lblAlgn val="ctr"/>
        <c:lblOffset val="100"/>
        <c:noMultiLvlLbl val="0"/>
      </c:catAx>
      <c:valAx>
        <c:axId val="2136173800"/>
        <c:scaling>
          <c:orientation val="minMax"/>
        </c:scaling>
        <c:delete val="0"/>
        <c:axPos val="l"/>
        <c:numFmt formatCode="General" sourceLinked="1"/>
        <c:majorTickMark val="none"/>
        <c:minorTickMark val="none"/>
        <c:tickLblPos val="nextTo"/>
        <c:spPr>
          <a:ln w="38100">
            <a:solidFill>
              <a:schemeClr val="accent3"/>
            </a:solidFill>
          </a:ln>
        </c:spPr>
        <c:txPr>
          <a:bodyPr/>
          <a:lstStyle/>
          <a:p>
            <a:pPr>
              <a:defRPr b="1"/>
            </a:pPr>
            <a:endParaRPr lang="en-US"/>
          </a:p>
        </c:txPr>
        <c:crossAx val="2136166824"/>
        <c:crosses val="autoZero"/>
        <c:crossBetween val="between"/>
      </c:valAx>
    </c:plotArea>
    <c:legend>
      <c:legendPos val="r"/>
      <c:layout>
        <c:manualLayout>
          <c:xMode val="edge"/>
          <c:yMode val="edge"/>
          <c:x val="0.636219227362886"/>
          <c:y val="0.0281145652169396"/>
          <c:w val="0.330108218598695"/>
          <c:h val="0.170783542470541"/>
        </c:manualLayout>
      </c:layout>
      <c:overlay val="1"/>
      <c:txPr>
        <a:bodyPr/>
        <a:lstStyle/>
        <a:p>
          <a:pPr>
            <a:defRPr sz="1800" b="1"/>
          </a:pPr>
          <a:endParaRPr lang="en-US"/>
        </a:p>
      </c:txPr>
    </c:legend>
    <c:plotVisOnly val="1"/>
    <c:dispBlanksAs val="gap"/>
    <c:showDLblsOverMax val="0"/>
  </c:chart>
  <c:spPr>
    <a:ln>
      <a:noFill/>
    </a:ln>
  </c:spPr>
  <c:txPr>
    <a:bodyPr/>
    <a:lstStyle/>
    <a:p>
      <a:pPr>
        <a:defRPr sz="1600">
          <a:solidFill>
            <a:schemeClr val="accent2"/>
          </a:solidFil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8BEE29-F0AB-4595-AB34-24A1743282A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PE"/>
        </a:p>
      </dgm:t>
    </dgm:pt>
    <dgm:pt modelId="{D83BB487-C824-4C14-A6EE-66990D84E874}">
      <dgm:prSet phldrT="[Texto]" custT="1"/>
      <dgm:spPr/>
      <dgm:t>
        <a:bodyPr/>
        <a:lstStyle/>
        <a:p>
          <a:r>
            <a:rPr lang="es-PE" sz="1800" dirty="0" smtClean="0"/>
            <a:t>Consecuencias</a:t>
          </a:r>
          <a:endParaRPr lang="es-PE" sz="1800" dirty="0"/>
        </a:p>
      </dgm:t>
    </dgm:pt>
    <dgm:pt modelId="{18C955D1-4D2A-4855-9196-393F2081DF72}" type="parTrans" cxnId="{00B3C16F-C9A3-40C2-A789-C41CE46EC0ED}">
      <dgm:prSet/>
      <dgm:spPr/>
      <dgm:t>
        <a:bodyPr/>
        <a:lstStyle/>
        <a:p>
          <a:endParaRPr lang="es-PE"/>
        </a:p>
      </dgm:t>
    </dgm:pt>
    <dgm:pt modelId="{FD338FEE-1401-493F-9272-0479F26BA93C}" type="sibTrans" cxnId="{00B3C16F-C9A3-40C2-A789-C41CE46EC0ED}">
      <dgm:prSet/>
      <dgm:spPr/>
      <dgm:t>
        <a:bodyPr/>
        <a:lstStyle/>
        <a:p>
          <a:endParaRPr lang="es-PE"/>
        </a:p>
      </dgm:t>
    </dgm:pt>
    <dgm:pt modelId="{24C9D353-9B3D-416F-B75F-6B2043D6FE6A}">
      <dgm:prSet phldrT="[Texto]" custT="1"/>
      <dgm:spPr>
        <a:solidFill>
          <a:srgbClr val="015998"/>
        </a:solidFill>
      </dgm:spPr>
      <dgm:t>
        <a:bodyPr/>
        <a:lstStyle/>
        <a:p>
          <a:r>
            <a:rPr lang="es-PE" sz="1800" dirty="0" smtClean="0"/>
            <a:t>Incrementa el tiempo de entrega</a:t>
          </a:r>
          <a:endParaRPr lang="es-PE" sz="1800" dirty="0"/>
        </a:p>
      </dgm:t>
    </dgm:pt>
    <dgm:pt modelId="{881718D4-DDEE-47BC-AFA8-9D02612236E4}" type="parTrans" cxnId="{7C645816-6C6E-496F-8B44-C813D6AC9A27}">
      <dgm:prSet/>
      <dgm:spPr/>
      <dgm:t>
        <a:bodyPr/>
        <a:lstStyle/>
        <a:p>
          <a:endParaRPr lang="es-PE"/>
        </a:p>
      </dgm:t>
    </dgm:pt>
    <dgm:pt modelId="{9D04B02B-E7F3-4ADE-BF28-EB82095C5B23}" type="sibTrans" cxnId="{7C645816-6C6E-496F-8B44-C813D6AC9A27}">
      <dgm:prSet/>
      <dgm:spPr/>
      <dgm:t>
        <a:bodyPr/>
        <a:lstStyle/>
        <a:p>
          <a:endParaRPr lang="es-PE"/>
        </a:p>
      </dgm:t>
    </dgm:pt>
    <dgm:pt modelId="{E1B6D6BC-694E-463B-BA08-12C21415418E}">
      <dgm:prSet phldrT="[Texto]" custT="1"/>
      <dgm:spPr/>
      <dgm:t>
        <a:bodyPr/>
        <a:lstStyle/>
        <a:p>
          <a:r>
            <a:rPr lang="es-PE" sz="1800" dirty="0" smtClean="0"/>
            <a:t>Numero significativo de defectos</a:t>
          </a:r>
          <a:endParaRPr lang="es-PE" sz="1800" dirty="0"/>
        </a:p>
      </dgm:t>
    </dgm:pt>
    <dgm:pt modelId="{E3169B4C-3748-42FD-A4EC-3B0819DFA62F}" type="parTrans" cxnId="{902804DD-391B-476E-BEC9-DD17055BB39E}">
      <dgm:prSet/>
      <dgm:spPr/>
      <dgm:t>
        <a:bodyPr/>
        <a:lstStyle/>
        <a:p>
          <a:endParaRPr lang="es-PE"/>
        </a:p>
      </dgm:t>
    </dgm:pt>
    <dgm:pt modelId="{661F329F-0F6B-4931-99A3-A92403EBAC51}" type="sibTrans" cxnId="{902804DD-391B-476E-BEC9-DD17055BB39E}">
      <dgm:prSet/>
      <dgm:spPr/>
      <dgm:t>
        <a:bodyPr/>
        <a:lstStyle/>
        <a:p>
          <a:endParaRPr lang="es-PE"/>
        </a:p>
      </dgm:t>
    </dgm:pt>
    <dgm:pt modelId="{CE61B241-2AD1-4182-B487-B776C9EE556A}">
      <dgm:prSet phldrT="[Texto]" custT="1"/>
      <dgm:spPr/>
      <dgm:t>
        <a:bodyPr/>
        <a:lstStyle/>
        <a:p>
          <a:r>
            <a:rPr lang="es-PE" sz="1800" dirty="0" smtClean="0"/>
            <a:t>Disminuye la predictibilidad</a:t>
          </a:r>
          <a:endParaRPr lang="es-PE" sz="1800" dirty="0"/>
        </a:p>
      </dgm:t>
    </dgm:pt>
    <dgm:pt modelId="{1F99F10C-0A08-4CAF-B1AF-CC13642EDCCC}" type="parTrans" cxnId="{A187A673-202D-488C-9B42-6EAC514FAC4C}">
      <dgm:prSet/>
      <dgm:spPr/>
      <dgm:t>
        <a:bodyPr/>
        <a:lstStyle/>
        <a:p>
          <a:endParaRPr lang="es-PE"/>
        </a:p>
      </dgm:t>
    </dgm:pt>
    <dgm:pt modelId="{610CBBD5-1815-4002-8BA0-80D7C71C2DB2}" type="sibTrans" cxnId="{A187A673-202D-488C-9B42-6EAC514FAC4C}">
      <dgm:prSet/>
      <dgm:spPr/>
      <dgm:t>
        <a:bodyPr/>
        <a:lstStyle/>
        <a:p>
          <a:endParaRPr lang="es-PE"/>
        </a:p>
      </dgm:t>
    </dgm:pt>
    <dgm:pt modelId="{5766D0AA-B347-4C5D-944D-94D2F3EA6BA7}">
      <dgm:prSet phldrT="[Texto]" custT="1"/>
      <dgm:spPr/>
      <dgm:t>
        <a:bodyPr/>
        <a:lstStyle/>
        <a:p>
          <a:r>
            <a:rPr lang="es-PE" sz="1800" dirty="0" smtClean="0"/>
            <a:t>Frustración</a:t>
          </a:r>
          <a:endParaRPr lang="es-PE" sz="1800" dirty="0"/>
        </a:p>
      </dgm:t>
    </dgm:pt>
    <dgm:pt modelId="{4A2D8A53-70BD-4601-84A4-ED0AC12FFDFA}" type="parTrans" cxnId="{6FB2FE51-3DEE-4FE0-8D4E-0665BC9446DC}">
      <dgm:prSet/>
      <dgm:spPr/>
      <dgm:t>
        <a:bodyPr/>
        <a:lstStyle/>
        <a:p>
          <a:endParaRPr lang="es-PE"/>
        </a:p>
      </dgm:t>
    </dgm:pt>
    <dgm:pt modelId="{A818E865-F725-4012-83C5-C35082BDFB1D}" type="sibTrans" cxnId="{6FB2FE51-3DEE-4FE0-8D4E-0665BC9446DC}">
      <dgm:prSet/>
      <dgm:spPr/>
      <dgm:t>
        <a:bodyPr/>
        <a:lstStyle/>
        <a:p>
          <a:endParaRPr lang="es-PE"/>
        </a:p>
      </dgm:t>
    </dgm:pt>
    <dgm:pt modelId="{A25F8010-64EB-4E4A-BFBA-C3C46D068EE6}">
      <dgm:prSet phldrT="[Texto]" custT="1"/>
      <dgm:spPr/>
      <dgm:t>
        <a:bodyPr/>
        <a:lstStyle/>
        <a:p>
          <a:r>
            <a:rPr lang="es-PE" sz="1800" dirty="0" smtClean="0"/>
            <a:t>Disminuye la satisfacción </a:t>
          </a:r>
          <a:br>
            <a:rPr lang="es-PE" sz="1800" dirty="0" smtClean="0"/>
          </a:br>
          <a:r>
            <a:rPr lang="es-PE" sz="1800" dirty="0" smtClean="0"/>
            <a:t>del cliente</a:t>
          </a:r>
          <a:endParaRPr lang="es-PE" sz="1800" dirty="0"/>
        </a:p>
      </dgm:t>
    </dgm:pt>
    <dgm:pt modelId="{37D3497E-5EBB-43A8-8E5F-1761CFA56858}" type="parTrans" cxnId="{0C2515AE-1F5C-4AF9-AA8E-ED76A6D9A9D2}">
      <dgm:prSet/>
      <dgm:spPr/>
      <dgm:t>
        <a:bodyPr/>
        <a:lstStyle/>
        <a:p>
          <a:endParaRPr lang="es-PE"/>
        </a:p>
      </dgm:t>
    </dgm:pt>
    <dgm:pt modelId="{2C0A5A4D-A95D-4832-BC9E-C3A4805D3B6C}" type="sibTrans" cxnId="{0C2515AE-1F5C-4AF9-AA8E-ED76A6D9A9D2}">
      <dgm:prSet/>
      <dgm:spPr/>
      <dgm:t>
        <a:bodyPr/>
        <a:lstStyle/>
        <a:p>
          <a:endParaRPr lang="es-PE"/>
        </a:p>
      </dgm:t>
    </dgm:pt>
    <dgm:pt modelId="{C18A60A7-3F66-4C1F-AB4B-0A191B3BDED2}">
      <dgm:prSet phldrT="[Texto]" custT="1"/>
      <dgm:spPr/>
      <dgm:t>
        <a:bodyPr/>
        <a:lstStyle/>
        <a:p>
          <a:r>
            <a:rPr lang="es-PE" sz="1800" dirty="0" smtClean="0"/>
            <a:t>Bajo Rendimiento</a:t>
          </a:r>
          <a:endParaRPr lang="es-PE" sz="1800" dirty="0"/>
        </a:p>
      </dgm:t>
    </dgm:pt>
    <dgm:pt modelId="{C7E929F8-EF23-48F2-9936-DBD9CD2869DF}" type="parTrans" cxnId="{4150AA45-A192-4318-957B-3F74AF4301F7}">
      <dgm:prSet/>
      <dgm:spPr/>
      <dgm:t>
        <a:bodyPr/>
        <a:lstStyle/>
        <a:p>
          <a:endParaRPr lang="es-PE"/>
        </a:p>
      </dgm:t>
    </dgm:pt>
    <dgm:pt modelId="{B271A738-DD5E-4C35-B3EF-801D1C0CC7F4}" type="sibTrans" cxnId="{4150AA45-A192-4318-957B-3F74AF4301F7}">
      <dgm:prSet/>
      <dgm:spPr/>
      <dgm:t>
        <a:bodyPr/>
        <a:lstStyle/>
        <a:p>
          <a:endParaRPr lang="es-PE"/>
        </a:p>
      </dgm:t>
    </dgm:pt>
    <dgm:pt modelId="{5815AAA0-9E92-478C-8C4E-B8E89D934661}">
      <dgm:prSet phldrT="[Texto]" custT="1"/>
      <dgm:spPr/>
      <dgm:t>
        <a:bodyPr/>
        <a:lstStyle/>
        <a:p>
          <a:r>
            <a:rPr lang="es-PE" sz="1800" dirty="0" smtClean="0"/>
            <a:t>Aumento en los costos de desarrollo y soporte</a:t>
          </a:r>
          <a:endParaRPr lang="es-PE" sz="1800" dirty="0"/>
        </a:p>
      </dgm:t>
    </dgm:pt>
    <dgm:pt modelId="{126F08F0-F29D-4BD0-AB5B-074C3799E3E5}" type="parTrans" cxnId="{5B574B33-7769-48B7-BFDB-4A5E22F0795A}">
      <dgm:prSet/>
      <dgm:spPr/>
      <dgm:t>
        <a:bodyPr/>
        <a:lstStyle/>
        <a:p>
          <a:endParaRPr lang="es-PE"/>
        </a:p>
      </dgm:t>
    </dgm:pt>
    <dgm:pt modelId="{87C7FB73-441A-455A-8B6C-CDC623D7E004}" type="sibTrans" cxnId="{5B574B33-7769-48B7-BFDB-4A5E22F0795A}">
      <dgm:prSet/>
      <dgm:spPr/>
      <dgm:t>
        <a:bodyPr/>
        <a:lstStyle/>
        <a:p>
          <a:endParaRPr lang="es-PE"/>
        </a:p>
      </dgm:t>
    </dgm:pt>
    <dgm:pt modelId="{F08923F8-D239-4BA8-97B2-AF6A1BA0313D}" type="pres">
      <dgm:prSet presAssocID="{FF8BEE29-F0AB-4595-AB34-24A1743282AA}" presName="diagram" presStyleCnt="0">
        <dgm:presLayoutVars>
          <dgm:chPref val="1"/>
          <dgm:dir/>
          <dgm:animOne val="branch"/>
          <dgm:animLvl val="lvl"/>
          <dgm:resizeHandles val="exact"/>
        </dgm:presLayoutVars>
      </dgm:prSet>
      <dgm:spPr/>
      <dgm:t>
        <a:bodyPr/>
        <a:lstStyle/>
        <a:p>
          <a:endParaRPr lang="es-PE"/>
        </a:p>
      </dgm:t>
    </dgm:pt>
    <dgm:pt modelId="{4CBE887F-C2D1-4F72-9A30-08310CD21408}" type="pres">
      <dgm:prSet presAssocID="{D83BB487-C824-4C14-A6EE-66990D84E874}" presName="root1" presStyleCnt="0"/>
      <dgm:spPr/>
    </dgm:pt>
    <dgm:pt modelId="{4C2F98C2-8CEC-47C2-9554-9042896F2F96}" type="pres">
      <dgm:prSet presAssocID="{D83BB487-C824-4C14-A6EE-66990D84E874}" presName="LevelOneTextNode" presStyleLbl="node0" presStyleIdx="0" presStyleCnt="1" custScaleX="230880" custScaleY="144867" custLinFactNeighborX="-20654">
        <dgm:presLayoutVars>
          <dgm:chPref val="3"/>
        </dgm:presLayoutVars>
      </dgm:prSet>
      <dgm:spPr>
        <a:prstGeom prst="roundRect">
          <a:avLst/>
        </a:prstGeom>
      </dgm:spPr>
      <dgm:t>
        <a:bodyPr/>
        <a:lstStyle/>
        <a:p>
          <a:endParaRPr lang="es-PE"/>
        </a:p>
      </dgm:t>
    </dgm:pt>
    <dgm:pt modelId="{B2589BC5-503B-4B8F-9798-E9D7B3745E0E}" type="pres">
      <dgm:prSet presAssocID="{D83BB487-C824-4C14-A6EE-66990D84E874}" presName="level2hierChild" presStyleCnt="0"/>
      <dgm:spPr/>
    </dgm:pt>
    <dgm:pt modelId="{F80B7C8B-9F98-40C1-BE1E-563A34C311EF}" type="pres">
      <dgm:prSet presAssocID="{881718D4-DDEE-47BC-AFA8-9D02612236E4}" presName="conn2-1" presStyleLbl="parChTrans1D2" presStyleIdx="0" presStyleCnt="7"/>
      <dgm:spPr/>
      <dgm:t>
        <a:bodyPr/>
        <a:lstStyle/>
        <a:p>
          <a:endParaRPr lang="es-PE"/>
        </a:p>
      </dgm:t>
    </dgm:pt>
    <dgm:pt modelId="{12863634-E1DF-447B-B3B7-D9B94DD4990B}" type="pres">
      <dgm:prSet presAssocID="{881718D4-DDEE-47BC-AFA8-9D02612236E4}" presName="connTx" presStyleLbl="parChTrans1D2" presStyleIdx="0" presStyleCnt="7"/>
      <dgm:spPr/>
      <dgm:t>
        <a:bodyPr/>
        <a:lstStyle/>
        <a:p>
          <a:endParaRPr lang="es-PE"/>
        </a:p>
      </dgm:t>
    </dgm:pt>
    <dgm:pt modelId="{54233D6F-5FC9-4E94-82F0-11C6716B941B}" type="pres">
      <dgm:prSet presAssocID="{24C9D353-9B3D-416F-B75F-6B2043D6FE6A}" presName="root2" presStyleCnt="0"/>
      <dgm:spPr/>
    </dgm:pt>
    <dgm:pt modelId="{64258869-8980-4832-8BAE-D18F18F02196}" type="pres">
      <dgm:prSet presAssocID="{24C9D353-9B3D-416F-B75F-6B2043D6FE6A}" presName="LevelTwoTextNode" presStyleLbl="node2" presStyleIdx="0" presStyleCnt="7" custScaleX="395090" custScaleY="156164">
        <dgm:presLayoutVars>
          <dgm:chPref val="3"/>
        </dgm:presLayoutVars>
      </dgm:prSet>
      <dgm:spPr>
        <a:prstGeom prst="roundRect">
          <a:avLst/>
        </a:prstGeom>
      </dgm:spPr>
      <dgm:t>
        <a:bodyPr/>
        <a:lstStyle/>
        <a:p>
          <a:endParaRPr lang="es-PE"/>
        </a:p>
      </dgm:t>
    </dgm:pt>
    <dgm:pt modelId="{3152CACB-8969-4292-B12B-367CD45AA5E5}" type="pres">
      <dgm:prSet presAssocID="{24C9D353-9B3D-416F-B75F-6B2043D6FE6A}" presName="level3hierChild" presStyleCnt="0"/>
      <dgm:spPr/>
    </dgm:pt>
    <dgm:pt modelId="{B598223F-CE67-4D08-8E0D-9102BC871E46}" type="pres">
      <dgm:prSet presAssocID="{E3169B4C-3748-42FD-A4EC-3B0819DFA62F}" presName="conn2-1" presStyleLbl="parChTrans1D2" presStyleIdx="1" presStyleCnt="7"/>
      <dgm:spPr/>
      <dgm:t>
        <a:bodyPr/>
        <a:lstStyle/>
        <a:p>
          <a:endParaRPr lang="es-PE"/>
        </a:p>
      </dgm:t>
    </dgm:pt>
    <dgm:pt modelId="{66F7EC8E-CEE0-40FF-A4C3-6F9D389365C4}" type="pres">
      <dgm:prSet presAssocID="{E3169B4C-3748-42FD-A4EC-3B0819DFA62F}" presName="connTx" presStyleLbl="parChTrans1D2" presStyleIdx="1" presStyleCnt="7"/>
      <dgm:spPr/>
      <dgm:t>
        <a:bodyPr/>
        <a:lstStyle/>
        <a:p>
          <a:endParaRPr lang="es-PE"/>
        </a:p>
      </dgm:t>
    </dgm:pt>
    <dgm:pt modelId="{C1F0EFFB-B778-418D-81A8-4069B3F6F256}" type="pres">
      <dgm:prSet presAssocID="{E1B6D6BC-694E-463B-BA08-12C21415418E}" presName="root2" presStyleCnt="0"/>
      <dgm:spPr/>
    </dgm:pt>
    <dgm:pt modelId="{9E617168-234B-4300-AA51-C052E9E0D32C}" type="pres">
      <dgm:prSet presAssocID="{E1B6D6BC-694E-463B-BA08-12C21415418E}" presName="LevelTwoTextNode" presStyleLbl="node2" presStyleIdx="1" presStyleCnt="7" custScaleX="395090" custScaleY="156164" custLinFactNeighborY="-2778">
        <dgm:presLayoutVars>
          <dgm:chPref val="3"/>
        </dgm:presLayoutVars>
      </dgm:prSet>
      <dgm:spPr>
        <a:prstGeom prst="roundRect">
          <a:avLst/>
        </a:prstGeom>
      </dgm:spPr>
      <dgm:t>
        <a:bodyPr/>
        <a:lstStyle/>
        <a:p>
          <a:endParaRPr lang="es-PE"/>
        </a:p>
      </dgm:t>
    </dgm:pt>
    <dgm:pt modelId="{ACB0F884-F282-4144-A442-03FE93159A94}" type="pres">
      <dgm:prSet presAssocID="{E1B6D6BC-694E-463B-BA08-12C21415418E}" presName="level3hierChild" presStyleCnt="0"/>
      <dgm:spPr/>
    </dgm:pt>
    <dgm:pt modelId="{CBC9AEE0-8A55-4722-8DDF-B824DA5404BF}" type="pres">
      <dgm:prSet presAssocID="{126F08F0-F29D-4BD0-AB5B-074C3799E3E5}" presName="conn2-1" presStyleLbl="parChTrans1D2" presStyleIdx="2" presStyleCnt="7"/>
      <dgm:spPr/>
      <dgm:t>
        <a:bodyPr/>
        <a:lstStyle/>
        <a:p>
          <a:endParaRPr lang="es-PE"/>
        </a:p>
      </dgm:t>
    </dgm:pt>
    <dgm:pt modelId="{2C119956-5CA7-45B2-9A12-FF3F02123604}" type="pres">
      <dgm:prSet presAssocID="{126F08F0-F29D-4BD0-AB5B-074C3799E3E5}" presName="connTx" presStyleLbl="parChTrans1D2" presStyleIdx="2" presStyleCnt="7"/>
      <dgm:spPr/>
      <dgm:t>
        <a:bodyPr/>
        <a:lstStyle/>
        <a:p>
          <a:endParaRPr lang="es-PE"/>
        </a:p>
      </dgm:t>
    </dgm:pt>
    <dgm:pt modelId="{BCCB6A38-8BFE-4AEA-AA55-E09C5D0516A0}" type="pres">
      <dgm:prSet presAssocID="{5815AAA0-9E92-478C-8C4E-B8E89D934661}" presName="root2" presStyleCnt="0"/>
      <dgm:spPr/>
    </dgm:pt>
    <dgm:pt modelId="{B3F3B851-D447-452C-A3C9-5DFFBFC428C6}" type="pres">
      <dgm:prSet presAssocID="{5815AAA0-9E92-478C-8C4E-B8E89D934661}" presName="LevelTwoTextNode" presStyleLbl="node2" presStyleIdx="2" presStyleCnt="7" custScaleX="395090" custScaleY="156164" custLinFactNeighborY="-5556">
        <dgm:presLayoutVars>
          <dgm:chPref val="3"/>
        </dgm:presLayoutVars>
      </dgm:prSet>
      <dgm:spPr>
        <a:prstGeom prst="roundRect">
          <a:avLst/>
        </a:prstGeom>
      </dgm:spPr>
      <dgm:t>
        <a:bodyPr/>
        <a:lstStyle/>
        <a:p>
          <a:endParaRPr lang="es-PE"/>
        </a:p>
      </dgm:t>
    </dgm:pt>
    <dgm:pt modelId="{C7E809EF-EFD8-42DE-B8A3-19003298F01B}" type="pres">
      <dgm:prSet presAssocID="{5815AAA0-9E92-478C-8C4E-B8E89D934661}" presName="level3hierChild" presStyleCnt="0"/>
      <dgm:spPr/>
    </dgm:pt>
    <dgm:pt modelId="{FEFD24AE-E834-4A77-8CFE-673B3BFB5596}" type="pres">
      <dgm:prSet presAssocID="{1F99F10C-0A08-4CAF-B1AF-CC13642EDCCC}" presName="conn2-1" presStyleLbl="parChTrans1D2" presStyleIdx="3" presStyleCnt="7"/>
      <dgm:spPr/>
      <dgm:t>
        <a:bodyPr/>
        <a:lstStyle/>
        <a:p>
          <a:endParaRPr lang="es-PE"/>
        </a:p>
      </dgm:t>
    </dgm:pt>
    <dgm:pt modelId="{5B1BD2D9-355A-4732-BC92-1D5C83A5FCD0}" type="pres">
      <dgm:prSet presAssocID="{1F99F10C-0A08-4CAF-B1AF-CC13642EDCCC}" presName="connTx" presStyleLbl="parChTrans1D2" presStyleIdx="3" presStyleCnt="7"/>
      <dgm:spPr/>
      <dgm:t>
        <a:bodyPr/>
        <a:lstStyle/>
        <a:p>
          <a:endParaRPr lang="es-PE"/>
        </a:p>
      </dgm:t>
    </dgm:pt>
    <dgm:pt modelId="{3D63DC09-B6DA-4B5E-918F-E93C70FF7D68}" type="pres">
      <dgm:prSet presAssocID="{CE61B241-2AD1-4182-B487-B776C9EE556A}" presName="root2" presStyleCnt="0"/>
      <dgm:spPr/>
    </dgm:pt>
    <dgm:pt modelId="{2173DF31-CE53-4D73-9B66-DE062CFE4340}" type="pres">
      <dgm:prSet presAssocID="{CE61B241-2AD1-4182-B487-B776C9EE556A}" presName="LevelTwoTextNode" presStyleLbl="node2" presStyleIdx="3" presStyleCnt="7" custScaleX="395090" custScaleY="156164" custLinFactNeighborY="-8334">
        <dgm:presLayoutVars>
          <dgm:chPref val="3"/>
        </dgm:presLayoutVars>
      </dgm:prSet>
      <dgm:spPr>
        <a:prstGeom prst="roundRect">
          <a:avLst/>
        </a:prstGeom>
      </dgm:spPr>
      <dgm:t>
        <a:bodyPr/>
        <a:lstStyle/>
        <a:p>
          <a:endParaRPr lang="es-PE"/>
        </a:p>
      </dgm:t>
    </dgm:pt>
    <dgm:pt modelId="{A2611B1D-1D93-4088-BE71-3626CB1FA023}" type="pres">
      <dgm:prSet presAssocID="{CE61B241-2AD1-4182-B487-B776C9EE556A}" presName="level3hierChild" presStyleCnt="0"/>
      <dgm:spPr/>
    </dgm:pt>
    <dgm:pt modelId="{2CA65C8B-2765-4151-B300-B15DF06DC1A7}" type="pres">
      <dgm:prSet presAssocID="{4A2D8A53-70BD-4601-84A4-ED0AC12FFDFA}" presName="conn2-1" presStyleLbl="parChTrans1D2" presStyleIdx="4" presStyleCnt="7"/>
      <dgm:spPr/>
      <dgm:t>
        <a:bodyPr/>
        <a:lstStyle/>
        <a:p>
          <a:endParaRPr lang="es-PE"/>
        </a:p>
      </dgm:t>
    </dgm:pt>
    <dgm:pt modelId="{5A90304C-06E9-4250-B577-E8020261AC2F}" type="pres">
      <dgm:prSet presAssocID="{4A2D8A53-70BD-4601-84A4-ED0AC12FFDFA}" presName="connTx" presStyleLbl="parChTrans1D2" presStyleIdx="4" presStyleCnt="7"/>
      <dgm:spPr/>
      <dgm:t>
        <a:bodyPr/>
        <a:lstStyle/>
        <a:p>
          <a:endParaRPr lang="es-PE"/>
        </a:p>
      </dgm:t>
    </dgm:pt>
    <dgm:pt modelId="{C233BA1B-CD5A-4DDE-B67E-8530386F540F}" type="pres">
      <dgm:prSet presAssocID="{5766D0AA-B347-4C5D-944D-94D2F3EA6BA7}" presName="root2" presStyleCnt="0"/>
      <dgm:spPr/>
    </dgm:pt>
    <dgm:pt modelId="{2815EDDE-8131-4DF4-85BE-A4D59F32E04A}" type="pres">
      <dgm:prSet presAssocID="{5766D0AA-B347-4C5D-944D-94D2F3EA6BA7}" presName="LevelTwoTextNode" presStyleLbl="node2" presStyleIdx="4" presStyleCnt="7" custScaleX="395090" custScaleY="156164" custLinFactNeighborY="-11112">
        <dgm:presLayoutVars>
          <dgm:chPref val="3"/>
        </dgm:presLayoutVars>
      </dgm:prSet>
      <dgm:spPr>
        <a:prstGeom prst="roundRect">
          <a:avLst/>
        </a:prstGeom>
      </dgm:spPr>
      <dgm:t>
        <a:bodyPr/>
        <a:lstStyle/>
        <a:p>
          <a:endParaRPr lang="es-PE"/>
        </a:p>
      </dgm:t>
    </dgm:pt>
    <dgm:pt modelId="{5CF3442D-96F5-48C3-B6E3-24A692330078}" type="pres">
      <dgm:prSet presAssocID="{5766D0AA-B347-4C5D-944D-94D2F3EA6BA7}" presName="level3hierChild" presStyleCnt="0"/>
      <dgm:spPr/>
    </dgm:pt>
    <dgm:pt modelId="{EF3EC9CA-936D-4EA3-BDB6-A4C81F680D94}" type="pres">
      <dgm:prSet presAssocID="{37D3497E-5EBB-43A8-8E5F-1761CFA56858}" presName="conn2-1" presStyleLbl="parChTrans1D2" presStyleIdx="5" presStyleCnt="7"/>
      <dgm:spPr/>
      <dgm:t>
        <a:bodyPr/>
        <a:lstStyle/>
        <a:p>
          <a:endParaRPr lang="es-PE"/>
        </a:p>
      </dgm:t>
    </dgm:pt>
    <dgm:pt modelId="{91BD0CD4-315D-49C4-9F01-9A687728FDF1}" type="pres">
      <dgm:prSet presAssocID="{37D3497E-5EBB-43A8-8E5F-1761CFA56858}" presName="connTx" presStyleLbl="parChTrans1D2" presStyleIdx="5" presStyleCnt="7"/>
      <dgm:spPr/>
      <dgm:t>
        <a:bodyPr/>
        <a:lstStyle/>
        <a:p>
          <a:endParaRPr lang="es-PE"/>
        </a:p>
      </dgm:t>
    </dgm:pt>
    <dgm:pt modelId="{C233E427-F122-4BBF-AC15-9E53D85DE594}" type="pres">
      <dgm:prSet presAssocID="{A25F8010-64EB-4E4A-BFBA-C3C46D068EE6}" presName="root2" presStyleCnt="0"/>
      <dgm:spPr/>
    </dgm:pt>
    <dgm:pt modelId="{DCA9C033-7952-4E23-B961-027E3C2241D9}" type="pres">
      <dgm:prSet presAssocID="{A25F8010-64EB-4E4A-BFBA-C3C46D068EE6}" presName="LevelTwoTextNode" presStyleLbl="node2" presStyleIdx="5" presStyleCnt="7" custScaleX="395090" custScaleY="156164" custLinFactNeighborY="-13890">
        <dgm:presLayoutVars>
          <dgm:chPref val="3"/>
        </dgm:presLayoutVars>
      </dgm:prSet>
      <dgm:spPr>
        <a:prstGeom prst="roundRect">
          <a:avLst/>
        </a:prstGeom>
      </dgm:spPr>
      <dgm:t>
        <a:bodyPr/>
        <a:lstStyle/>
        <a:p>
          <a:endParaRPr lang="es-PE"/>
        </a:p>
      </dgm:t>
    </dgm:pt>
    <dgm:pt modelId="{09A0F110-C7A2-4162-9721-E5E047D1CB9D}" type="pres">
      <dgm:prSet presAssocID="{A25F8010-64EB-4E4A-BFBA-C3C46D068EE6}" presName="level3hierChild" presStyleCnt="0"/>
      <dgm:spPr/>
    </dgm:pt>
    <dgm:pt modelId="{3631F616-4890-4F59-BAD1-2C4CFE210A55}" type="pres">
      <dgm:prSet presAssocID="{C7E929F8-EF23-48F2-9936-DBD9CD2869DF}" presName="conn2-1" presStyleLbl="parChTrans1D2" presStyleIdx="6" presStyleCnt="7"/>
      <dgm:spPr/>
      <dgm:t>
        <a:bodyPr/>
        <a:lstStyle/>
        <a:p>
          <a:endParaRPr lang="es-PE"/>
        </a:p>
      </dgm:t>
    </dgm:pt>
    <dgm:pt modelId="{1892E0EA-F181-4231-A9D8-B2866D79A320}" type="pres">
      <dgm:prSet presAssocID="{C7E929F8-EF23-48F2-9936-DBD9CD2869DF}" presName="connTx" presStyleLbl="parChTrans1D2" presStyleIdx="6" presStyleCnt="7"/>
      <dgm:spPr/>
      <dgm:t>
        <a:bodyPr/>
        <a:lstStyle/>
        <a:p>
          <a:endParaRPr lang="es-PE"/>
        </a:p>
      </dgm:t>
    </dgm:pt>
    <dgm:pt modelId="{8A55E238-98C4-40EF-9E75-75BDD6A7AD75}" type="pres">
      <dgm:prSet presAssocID="{C18A60A7-3F66-4C1F-AB4B-0A191B3BDED2}" presName="root2" presStyleCnt="0"/>
      <dgm:spPr/>
    </dgm:pt>
    <dgm:pt modelId="{8B587683-4516-4C9D-B410-02397E1AB512}" type="pres">
      <dgm:prSet presAssocID="{C18A60A7-3F66-4C1F-AB4B-0A191B3BDED2}" presName="LevelTwoTextNode" presStyleLbl="node2" presStyleIdx="6" presStyleCnt="7" custScaleX="395090" custScaleY="156164" custLinFactNeighborY="-14901">
        <dgm:presLayoutVars>
          <dgm:chPref val="3"/>
        </dgm:presLayoutVars>
      </dgm:prSet>
      <dgm:spPr>
        <a:prstGeom prst="roundRect">
          <a:avLst/>
        </a:prstGeom>
      </dgm:spPr>
      <dgm:t>
        <a:bodyPr/>
        <a:lstStyle/>
        <a:p>
          <a:endParaRPr lang="es-PE"/>
        </a:p>
      </dgm:t>
    </dgm:pt>
    <dgm:pt modelId="{2A7602D7-A9CC-41D7-AC60-2BB432CB00A5}" type="pres">
      <dgm:prSet presAssocID="{C18A60A7-3F66-4C1F-AB4B-0A191B3BDED2}" presName="level3hierChild" presStyleCnt="0"/>
      <dgm:spPr/>
    </dgm:pt>
  </dgm:ptLst>
  <dgm:cxnLst>
    <dgm:cxn modelId="{A187A673-202D-488C-9B42-6EAC514FAC4C}" srcId="{D83BB487-C824-4C14-A6EE-66990D84E874}" destId="{CE61B241-2AD1-4182-B487-B776C9EE556A}" srcOrd="3" destOrd="0" parTransId="{1F99F10C-0A08-4CAF-B1AF-CC13642EDCCC}" sibTransId="{610CBBD5-1815-4002-8BA0-80D7C71C2DB2}"/>
    <dgm:cxn modelId="{45C3D58D-4978-4C35-B9C3-DBC2760E5206}" type="presOf" srcId="{CE61B241-2AD1-4182-B487-B776C9EE556A}" destId="{2173DF31-CE53-4D73-9B66-DE062CFE4340}" srcOrd="0" destOrd="0" presId="urn:microsoft.com/office/officeart/2005/8/layout/hierarchy2"/>
    <dgm:cxn modelId="{E84A8C52-59F8-4712-BA4C-E29323659B57}" type="presOf" srcId="{1F99F10C-0A08-4CAF-B1AF-CC13642EDCCC}" destId="{5B1BD2D9-355A-4732-BC92-1D5C83A5FCD0}" srcOrd="1" destOrd="0" presId="urn:microsoft.com/office/officeart/2005/8/layout/hierarchy2"/>
    <dgm:cxn modelId="{CC4BB97B-D05B-4E2E-9E5F-084BB57701B7}" type="presOf" srcId="{E3169B4C-3748-42FD-A4EC-3B0819DFA62F}" destId="{66F7EC8E-CEE0-40FF-A4C3-6F9D389365C4}" srcOrd="1" destOrd="0" presId="urn:microsoft.com/office/officeart/2005/8/layout/hierarchy2"/>
    <dgm:cxn modelId="{3B73ED68-A071-4140-8A60-3D56E72F5609}" type="presOf" srcId="{FF8BEE29-F0AB-4595-AB34-24A1743282AA}" destId="{F08923F8-D239-4BA8-97B2-AF6A1BA0313D}" srcOrd="0" destOrd="0" presId="urn:microsoft.com/office/officeart/2005/8/layout/hierarchy2"/>
    <dgm:cxn modelId="{A9712B61-BAF3-44AD-AFC5-EE55DD20E6B3}" type="presOf" srcId="{E1B6D6BC-694E-463B-BA08-12C21415418E}" destId="{9E617168-234B-4300-AA51-C052E9E0D32C}" srcOrd="0" destOrd="0" presId="urn:microsoft.com/office/officeart/2005/8/layout/hierarchy2"/>
    <dgm:cxn modelId="{6C71D9B8-AD99-4BC5-91BF-198C0929E499}" type="presOf" srcId="{A25F8010-64EB-4E4A-BFBA-C3C46D068EE6}" destId="{DCA9C033-7952-4E23-B961-027E3C2241D9}" srcOrd="0" destOrd="0" presId="urn:microsoft.com/office/officeart/2005/8/layout/hierarchy2"/>
    <dgm:cxn modelId="{E916ECE4-1254-4123-B75A-EED1D3FFC32C}" type="presOf" srcId="{4A2D8A53-70BD-4601-84A4-ED0AC12FFDFA}" destId="{5A90304C-06E9-4250-B577-E8020261AC2F}" srcOrd="1" destOrd="0" presId="urn:microsoft.com/office/officeart/2005/8/layout/hierarchy2"/>
    <dgm:cxn modelId="{902804DD-391B-476E-BEC9-DD17055BB39E}" srcId="{D83BB487-C824-4C14-A6EE-66990D84E874}" destId="{E1B6D6BC-694E-463B-BA08-12C21415418E}" srcOrd="1" destOrd="0" parTransId="{E3169B4C-3748-42FD-A4EC-3B0819DFA62F}" sibTransId="{661F329F-0F6B-4931-99A3-A92403EBAC51}"/>
    <dgm:cxn modelId="{7C645816-6C6E-496F-8B44-C813D6AC9A27}" srcId="{D83BB487-C824-4C14-A6EE-66990D84E874}" destId="{24C9D353-9B3D-416F-B75F-6B2043D6FE6A}" srcOrd="0" destOrd="0" parTransId="{881718D4-DDEE-47BC-AFA8-9D02612236E4}" sibTransId="{9D04B02B-E7F3-4ADE-BF28-EB82095C5B23}"/>
    <dgm:cxn modelId="{08049D33-6533-4AFA-AB5E-D5D6C01A0AD4}" type="presOf" srcId="{5815AAA0-9E92-478C-8C4E-B8E89D934661}" destId="{B3F3B851-D447-452C-A3C9-5DFFBFC428C6}" srcOrd="0" destOrd="0" presId="urn:microsoft.com/office/officeart/2005/8/layout/hierarchy2"/>
    <dgm:cxn modelId="{9F2C0682-3B12-4802-8443-F08BE2EC92DD}" type="presOf" srcId="{37D3497E-5EBB-43A8-8E5F-1761CFA56858}" destId="{EF3EC9CA-936D-4EA3-BDB6-A4C81F680D94}" srcOrd="0" destOrd="0" presId="urn:microsoft.com/office/officeart/2005/8/layout/hierarchy2"/>
    <dgm:cxn modelId="{2A196B00-59E4-4C98-850A-033CB415BF05}" type="presOf" srcId="{C7E929F8-EF23-48F2-9936-DBD9CD2869DF}" destId="{3631F616-4890-4F59-BAD1-2C4CFE210A55}" srcOrd="0" destOrd="0" presId="urn:microsoft.com/office/officeart/2005/8/layout/hierarchy2"/>
    <dgm:cxn modelId="{7712C246-E19E-4CF6-9F3D-1FC9438D433B}" type="presOf" srcId="{C7E929F8-EF23-48F2-9936-DBD9CD2869DF}" destId="{1892E0EA-F181-4231-A9D8-B2866D79A320}" srcOrd="1" destOrd="0" presId="urn:microsoft.com/office/officeart/2005/8/layout/hierarchy2"/>
    <dgm:cxn modelId="{E4BD0B43-77C8-400D-93FC-D9ADD1F22D12}" type="presOf" srcId="{24C9D353-9B3D-416F-B75F-6B2043D6FE6A}" destId="{64258869-8980-4832-8BAE-D18F18F02196}" srcOrd="0" destOrd="0" presId="urn:microsoft.com/office/officeart/2005/8/layout/hierarchy2"/>
    <dgm:cxn modelId="{09F3BB93-B788-49A6-B5D3-0C2DE3989411}" type="presOf" srcId="{E3169B4C-3748-42FD-A4EC-3B0819DFA62F}" destId="{B598223F-CE67-4D08-8E0D-9102BC871E46}" srcOrd="0" destOrd="0" presId="urn:microsoft.com/office/officeart/2005/8/layout/hierarchy2"/>
    <dgm:cxn modelId="{9071EAAB-E4ED-40F2-8F26-FAF1739B54FA}" type="presOf" srcId="{4A2D8A53-70BD-4601-84A4-ED0AC12FFDFA}" destId="{2CA65C8B-2765-4151-B300-B15DF06DC1A7}" srcOrd="0" destOrd="0" presId="urn:microsoft.com/office/officeart/2005/8/layout/hierarchy2"/>
    <dgm:cxn modelId="{6DB00874-A5B4-4F58-A153-B4D2C79B9224}" type="presOf" srcId="{881718D4-DDEE-47BC-AFA8-9D02612236E4}" destId="{12863634-E1DF-447B-B3B7-D9B94DD4990B}" srcOrd="1" destOrd="0" presId="urn:microsoft.com/office/officeart/2005/8/layout/hierarchy2"/>
    <dgm:cxn modelId="{6FB2FE51-3DEE-4FE0-8D4E-0665BC9446DC}" srcId="{D83BB487-C824-4C14-A6EE-66990D84E874}" destId="{5766D0AA-B347-4C5D-944D-94D2F3EA6BA7}" srcOrd="4" destOrd="0" parTransId="{4A2D8A53-70BD-4601-84A4-ED0AC12FFDFA}" sibTransId="{A818E865-F725-4012-83C5-C35082BDFB1D}"/>
    <dgm:cxn modelId="{5B574B33-7769-48B7-BFDB-4A5E22F0795A}" srcId="{D83BB487-C824-4C14-A6EE-66990D84E874}" destId="{5815AAA0-9E92-478C-8C4E-B8E89D934661}" srcOrd="2" destOrd="0" parTransId="{126F08F0-F29D-4BD0-AB5B-074C3799E3E5}" sibTransId="{87C7FB73-441A-455A-8B6C-CDC623D7E004}"/>
    <dgm:cxn modelId="{82AD155A-DCA9-43B7-8A5C-DCEF8C896F1F}" type="presOf" srcId="{126F08F0-F29D-4BD0-AB5B-074C3799E3E5}" destId="{CBC9AEE0-8A55-4722-8DDF-B824DA5404BF}" srcOrd="0" destOrd="0" presId="urn:microsoft.com/office/officeart/2005/8/layout/hierarchy2"/>
    <dgm:cxn modelId="{7931D099-6D64-4959-8522-84DEF58DF403}" type="presOf" srcId="{1F99F10C-0A08-4CAF-B1AF-CC13642EDCCC}" destId="{FEFD24AE-E834-4A77-8CFE-673B3BFB5596}" srcOrd="0" destOrd="0" presId="urn:microsoft.com/office/officeart/2005/8/layout/hierarchy2"/>
    <dgm:cxn modelId="{48F5EFE9-254D-4C9D-AA11-469DE9FC0CE7}" type="presOf" srcId="{5766D0AA-B347-4C5D-944D-94D2F3EA6BA7}" destId="{2815EDDE-8131-4DF4-85BE-A4D59F32E04A}" srcOrd="0" destOrd="0" presId="urn:microsoft.com/office/officeart/2005/8/layout/hierarchy2"/>
    <dgm:cxn modelId="{DE5EA427-33F2-40F8-AB8A-326338DA448A}" type="presOf" srcId="{37D3497E-5EBB-43A8-8E5F-1761CFA56858}" destId="{91BD0CD4-315D-49C4-9F01-9A687728FDF1}" srcOrd="1" destOrd="0" presId="urn:microsoft.com/office/officeart/2005/8/layout/hierarchy2"/>
    <dgm:cxn modelId="{7A041A2D-2842-4C4B-B372-35F06E82E1E3}" type="presOf" srcId="{126F08F0-F29D-4BD0-AB5B-074C3799E3E5}" destId="{2C119956-5CA7-45B2-9A12-FF3F02123604}" srcOrd="1" destOrd="0" presId="urn:microsoft.com/office/officeart/2005/8/layout/hierarchy2"/>
    <dgm:cxn modelId="{995ED465-6E35-486D-A857-6A60737ACFFE}" type="presOf" srcId="{881718D4-DDEE-47BC-AFA8-9D02612236E4}" destId="{F80B7C8B-9F98-40C1-BE1E-563A34C311EF}" srcOrd="0" destOrd="0" presId="urn:microsoft.com/office/officeart/2005/8/layout/hierarchy2"/>
    <dgm:cxn modelId="{00B3C16F-C9A3-40C2-A789-C41CE46EC0ED}" srcId="{FF8BEE29-F0AB-4595-AB34-24A1743282AA}" destId="{D83BB487-C824-4C14-A6EE-66990D84E874}" srcOrd="0" destOrd="0" parTransId="{18C955D1-4D2A-4855-9196-393F2081DF72}" sibTransId="{FD338FEE-1401-493F-9272-0479F26BA93C}"/>
    <dgm:cxn modelId="{0C2515AE-1F5C-4AF9-AA8E-ED76A6D9A9D2}" srcId="{D83BB487-C824-4C14-A6EE-66990D84E874}" destId="{A25F8010-64EB-4E4A-BFBA-C3C46D068EE6}" srcOrd="5" destOrd="0" parTransId="{37D3497E-5EBB-43A8-8E5F-1761CFA56858}" sibTransId="{2C0A5A4D-A95D-4832-BC9E-C3A4805D3B6C}"/>
    <dgm:cxn modelId="{40567E8B-D809-4C2B-8353-EADFFC494569}" type="presOf" srcId="{D83BB487-C824-4C14-A6EE-66990D84E874}" destId="{4C2F98C2-8CEC-47C2-9554-9042896F2F96}" srcOrd="0" destOrd="0" presId="urn:microsoft.com/office/officeart/2005/8/layout/hierarchy2"/>
    <dgm:cxn modelId="{B1A3B7DB-7A8C-4156-B096-89BFD47262E3}" type="presOf" srcId="{C18A60A7-3F66-4C1F-AB4B-0A191B3BDED2}" destId="{8B587683-4516-4C9D-B410-02397E1AB512}" srcOrd="0" destOrd="0" presId="urn:microsoft.com/office/officeart/2005/8/layout/hierarchy2"/>
    <dgm:cxn modelId="{4150AA45-A192-4318-957B-3F74AF4301F7}" srcId="{D83BB487-C824-4C14-A6EE-66990D84E874}" destId="{C18A60A7-3F66-4C1F-AB4B-0A191B3BDED2}" srcOrd="6" destOrd="0" parTransId="{C7E929F8-EF23-48F2-9936-DBD9CD2869DF}" sibTransId="{B271A738-DD5E-4C35-B3EF-801D1C0CC7F4}"/>
    <dgm:cxn modelId="{3A56C21B-9B97-4571-A1DF-FBB2191E0E50}" type="presParOf" srcId="{F08923F8-D239-4BA8-97B2-AF6A1BA0313D}" destId="{4CBE887F-C2D1-4F72-9A30-08310CD21408}" srcOrd="0" destOrd="0" presId="urn:microsoft.com/office/officeart/2005/8/layout/hierarchy2"/>
    <dgm:cxn modelId="{F5AA4766-8D31-462B-993A-FED15CB6FB97}" type="presParOf" srcId="{4CBE887F-C2D1-4F72-9A30-08310CD21408}" destId="{4C2F98C2-8CEC-47C2-9554-9042896F2F96}" srcOrd="0" destOrd="0" presId="urn:microsoft.com/office/officeart/2005/8/layout/hierarchy2"/>
    <dgm:cxn modelId="{FB058CF8-C563-4FFA-892F-3A883BA6B463}" type="presParOf" srcId="{4CBE887F-C2D1-4F72-9A30-08310CD21408}" destId="{B2589BC5-503B-4B8F-9798-E9D7B3745E0E}" srcOrd="1" destOrd="0" presId="urn:microsoft.com/office/officeart/2005/8/layout/hierarchy2"/>
    <dgm:cxn modelId="{DF3FBA89-12FE-4637-8B05-D9EB2E1CB92C}" type="presParOf" srcId="{B2589BC5-503B-4B8F-9798-E9D7B3745E0E}" destId="{F80B7C8B-9F98-40C1-BE1E-563A34C311EF}" srcOrd="0" destOrd="0" presId="urn:microsoft.com/office/officeart/2005/8/layout/hierarchy2"/>
    <dgm:cxn modelId="{00265BCD-81AA-481C-8818-8FDFDD55A17C}" type="presParOf" srcId="{F80B7C8B-9F98-40C1-BE1E-563A34C311EF}" destId="{12863634-E1DF-447B-B3B7-D9B94DD4990B}" srcOrd="0" destOrd="0" presId="urn:microsoft.com/office/officeart/2005/8/layout/hierarchy2"/>
    <dgm:cxn modelId="{F1E041F6-1D55-47EF-BC67-5556B0EE3445}" type="presParOf" srcId="{B2589BC5-503B-4B8F-9798-E9D7B3745E0E}" destId="{54233D6F-5FC9-4E94-82F0-11C6716B941B}" srcOrd="1" destOrd="0" presId="urn:microsoft.com/office/officeart/2005/8/layout/hierarchy2"/>
    <dgm:cxn modelId="{6C1A54BB-5C11-4974-B9BD-5DF5C515A989}" type="presParOf" srcId="{54233D6F-5FC9-4E94-82F0-11C6716B941B}" destId="{64258869-8980-4832-8BAE-D18F18F02196}" srcOrd="0" destOrd="0" presId="urn:microsoft.com/office/officeart/2005/8/layout/hierarchy2"/>
    <dgm:cxn modelId="{367D893C-612B-4AB7-8CD8-099693003E7B}" type="presParOf" srcId="{54233D6F-5FC9-4E94-82F0-11C6716B941B}" destId="{3152CACB-8969-4292-B12B-367CD45AA5E5}" srcOrd="1" destOrd="0" presId="urn:microsoft.com/office/officeart/2005/8/layout/hierarchy2"/>
    <dgm:cxn modelId="{CB043199-070A-4C22-9890-95BE6CD08C10}" type="presParOf" srcId="{B2589BC5-503B-4B8F-9798-E9D7B3745E0E}" destId="{B598223F-CE67-4D08-8E0D-9102BC871E46}" srcOrd="2" destOrd="0" presId="urn:microsoft.com/office/officeart/2005/8/layout/hierarchy2"/>
    <dgm:cxn modelId="{2C74D702-CAB0-477A-AB12-E5752C17F409}" type="presParOf" srcId="{B598223F-CE67-4D08-8E0D-9102BC871E46}" destId="{66F7EC8E-CEE0-40FF-A4C3-6F9D389365C4}" srcOrd="0" destOrd="0" presId="urn:microsoft.com/office/officeart/2005/8/layout/hierarchy2"/>
    <dgm:cxn modelId="{77458B25-AA5A-4FF6-A39E-8ADE46215B3D}" type="presParOf" srcId="{B2589BC5-503B-4B8F-9798-E9D7B3745E0E}" destId="{C1F0EFFB-B778-418D-81A8-4069B3F6F256}" srcOrd="3" destOrd="0" presId="urn:microsoft.com/office/officeart/2005/8/layout/hierarchy2"/>
    <dgm:cxn modelId="{5CBE3524-53BC-4D83-8695-88FA9CFD8898}" type="presParOf" srcId="{C1F0EFFB-B778-418D-81A8-4069B3F6F256}" destId="{9E617168-234B-4300-AA51-C052E9E0D32C}" srcOrd="0" destOrd="0" presId="urn:microsoft.com/office/officeart/2005/8/layout/hierarchy2"/>
    <dgm:cxn modelId="{F3F5C687-4593-44E3-BD81-8EF0BDAFAD11}" type="presParOf" srcId="{C1F0EFFB-B778-418D-81A8-4069B3F6F256}" destId="{ACB0F884-F282-4144-A442-03FE93159A94}" srcOrd="1" destOrd="0" presId="urn:microsoft.com/office/officeart/2005/8/layout/hierarchy2"/>
    <dgm:cxn modelId="{74971553-8FEB-4BAB-8986-4A254E3F7E8E}" type="presParOf" srcId="{B2589BC5-503B-4B8F-9798-E9D7B3745E0E}" destId="{CBC9AEE0-8A55-4722-8DDF-B824DA5404BF}" srcOrd="4" destOrd="0" presId="urn:microsoft.com/office/officeart/2005/8/layout/hierarchy2"/>
    <dgm:cxn modelId="{3BA766D8-B66B-44FF-AAE9-B22A1E11EB64}" type="presParOf" srcId="{CBC9AEE0-8A55-4722-8DDF-B824DA5404BF}" destId="{2C119956-5CA7-45B2-9A12-FF3F02123604}" srcOrd="0" destOrd="0" presId="urn:microsoft.com/office/officeart/2005/8/layout/hierarchy2"/>
    <dgm:cxn modelId="{C1ADB9E3-8B57-4B51-980E-36260D22C83B}" type="presParOf" srcId="{B2589BC5-503B-4B8F-9798-E9D7B3745E0E}" destId="{BCCB6A38-8BFE-4AEA-AA55-E09C5D0516A0}" srcOrd="5" destOrd="0" presId="urn:microsoft.com/office/officeart/2005/8/layout/hierarchy2"/>
    <dgm:cxn modelId="{C2E7245A-6D3C-4D5B-920D-A3085196602A}" type="presParOf" srcId="{BCCB6A38-8BFE-4AEA-AA55-E09C5D0516A0}" destId="{B3F3B851-D447-452C-A3C9-5DFFBFC428C6}" srcOrd="0" destOrd="0" presId="urn:microsoft.com/office/officeart/2005/8/layout/hierarchy2"/>
    <dgm:cxn modelId="{6FF719BF-B762-4194-A2EE-F292CC035192}" type="presParOf" srcId="{BCCB6A38-8BFE-4AEA-AA55-E09C5D0516A0}" destId="{C7E809EF-EFD8-42DE-B8A3-19003298F01B}" srcOrd="1" destOrd="0" presId="urn:microsoft.com/office/officeart/2005/8/layout/hierarchy2"/>
    <dgm:cxn modelId="{B69A62E6-43E2-4014-BE89-E915C835F7CE}" type="presParOf" srcId="{B2589BC5-503B-4B8F-9798-E9D7B3745E0E}" destId="{FEFD24AE-E834-4A77-8CFE-673B3BFB5596}" srcOrd="6" destOrd="0" presId="urn:microsoft.com/office/officeart/2005/8/layout/hierarchy2"/>
    <dgm:cxn modelId="{FD4DC907-E2F3-4ACB-AF7A-7B19FB25A4AD}" type="presParOf" srcId="{FEFD24AE-E834-4A77-8CFE-673B3BFB5596}" destId="{5B1BD2D9-355A-4732-BC92-1D5C83A5FCD0}" srcOrd="0" destOrd="0" presId="urn:microsoft.com/office/officeart/2005/8/layout/hierarchy2"/>
    <dgm:cxn modelId="{366A85DF-FDE2-4EDE-934A-BFEBA4EA1DBA}" type="presParOf" srcId="{B2589BC5-503B-4B8F-9798-E9D7B3745E0E}" destId="{3D63DC09-B6DA-4B5E-918F-E93C70FF7D68}" srcOrd="7" destOrd="0" presId="urn:microsoft.com/office/officeart/2005/8/layout/hierarchy2"/>
    <dgm:cxn modelId="{A2AE3524-8A4B-48CE-BA07-55417600BAA5}" type="presParOf" srcId="{3D63DC09-B6DA-4B5E-918F-E93C70FF7D68}" destId="{2173DF31-CE53-4D73-9B66-DE062CFE4340}" srcOrd="0" destOrd="0" presId="urn:microsoft.com/office/officeart/2005/8/layout/hierarchy2"/>
    <dgm:cxn modelId="{60EDEDDE-D6EE-4E8F-A9C3-AAD4D6A95ADE}" type="presParOf" srcId="{3D63DC09-B6DA-4B5E-918F-E93C70FF7D68}" destId="{A2611B1D-1D93-4088-BE71-3626CB1FA023}" srcOrd="1" destOrd="0" presId="urn:microsoft.com/office/officeart/2005/8/layout/hierarchy2"/>
    <dgm:cxn modelId="{77F92E8A-D02D-4966-A5F5-CA7A692D744E}" type="presParOf" srcId="{B2589BC5-503B-4B8F-9798-E9D7B3745E0E}" destId="{2CA65C8B-2765-4151-B300-B15DF06DC1A7}" srcOrd="8" destOrd="0" presId="urn:microsoft.com/office/officeart/2005/8/layout/hierarchy2"/>
    <dgm:cxn modelId="{D02EA14E-E6F4-4DF9-A705-2876859E9226}" type="presParOf" srcId="{2CA65C8B-2765-4151-B300-B15DF06DC1A7}" destId="{5A90304C-06E9-4250-B577-E8020261AC2F}" srcOrd="0" destOrd="0" presId="urn:microsoft.com/office/officeart/2005/8/layout/hierarchy2"/>
    <dgm:cxn modelId="{5C621072-C10E-4357-8BD8-601C97504C65}" type="presParOf" srcId="{B2589BC5-503B-4B8F-9798-E9D7B3745E0E}" destId="{C233BA1B-CD5A-4DDE-B67E-8530386F540F}" srcOrd="9" destOrd="0" presId="urn:microsoft.com/office/officeart/2005/8/layout/hierarchy2"/>
    <dgm:cxn modelId="{2E01DDA1-7A87-4D91-91C2-81FCAED974D9}" type="presParOf" srcId="{C233BA1B-CD5A-4DDE-B67E-8530386F540F}" destId="{2815EDDE-8131-4DF4-85BE-A4D59F32E04A}" srcOrd="0" destOrd="0" presId="urn:microsoft.com/office/officeart/2005/8/layout/hierarchy2"/>
    <dgm:cxn modelId="{E6DDFE00-C108-487E-A06D-5C5F24CD70DD}" type="presParOf" srcId="{C233BA1B-CD5A-4DDE-B67E-8530386F540F}" destId="{5CF3442D-96F5-48C3-B6E3-24A692330078}" srcOrd="1" destOrd="0" presId="urn:microsoft.com/office/officeart/2005/8/layout/hierarchy2"/>
    <dgm:cxn modelId="{B961C0F0-3628-4D6F-A280-825D9B7386E7}" type="presParOf" srcId="{B2589BC5-503B-4B8F-9798-E9D7B3745E0E}" destId="{EF3EC9CA-936D-4EA3-BDB6-A4C81F680D94}" srcOrd="10" destOrd="0" presId="urn:microsoft.com/office/officeart/2005/8/layout/hierarchy2"/>
    <dgm:cxn modelId="{5AC98E13-AE01-4F75-B88B-493B89F9A36A}" type="presParOf" srcId="{EF3EC9CA-936D-4EA3-BDB6-A4C81F680D94}" destId="{91BD0CD4-315D-49C4-9F01-9A687728FDF1}" srcOrd="0" destOrd="0" presId="urn:microsoft.com/office/officeart/2005/8/layout/hierarchy2"/>
    <dgm:cxn modelId="{65BD17E3-D5CF-4B5B-8729-ABEFB9E1DC5A}" type="presParOf" srcId="{B2589BC5-503B-4B8F-9798-E9D7B3745E0E}" destId="{C233E427-F122-4BBF-AC15-9E53D85DE594}" srcOrd="11" destOrd="0" presId="urn:microsoft.com/office/officeart/2005/8/layout/hierarchy2"/>
    <dgm:cxn modelId="{D39B93FB-36A8-45E2-A6A3-582E38DBCC05}" type="presParOf" srcId="{C233E427-F122-4BBF-AC15-9E53D85DE594}" destId="{DCA9C033-7952-4E23-B961-027E3C2241D9}" srcOrd="0" destOrd="0" presId="urn:microsoft.com/office/officeart/2005/8/layout/hierarchy2"/>
    <dgm:cxn modelId="{E8939239-79DE-4918-ADAF-8A88B170024B}" type="presParOf" srcId="{C233E427-F122-4BBF-AC15-9E53D85DE594}" destId="{09A0F110-C7A2-4162-9721-E5E047D1CB9D}" srcOrd="1" destOrd="0" presId="urn:microsoft.com/office/officeart/2005/8/layout/hierarchy2"/>
    <dgm:cxn modelId="{FA4E2874-66BE-4A7B-AD44-DB6BC07E3F78}" type="presParOf" srcId="{B2589BC5-503B-4B8F-9798-E9D7B3745E0E}" destId="{3631F616-4890-4F59-BAD1-2C4CFE210A55}" srcOrd="12" destOrd="0" presId="urn:microsoft.com/office/officeart/2005/8/layout/hierarchy2"/>
    <dgm:cxn modelId="{29CEAB91-98E6-4CC2-8355-60ADDCBF09F5}" type="presParOf" srcId="{3631F616-4890-4F59-BAD1-2C4CFE210A55}" destId="{1892E0EA-F181-4231-A9D8-B2866D79A320}" srcOrd="0" destOrd="0" presId="urn:microsoft.com/office/officeart/2005/8/layout/hierarchy2"/>
    <dgm:cxn modelId="{C8ADD738-B080-499F-B7CE-8E80A85D2338}" type="presParOf" srcId="{B2589BC5-503B-4B8F-9798-E9D7B3745E0E}" destId="{8A55E238-98C4-40EF-9E75-75BDD6A7AD75}" srcOrd="13" destOrd="0" presId="urn:microsoft.com/office/officeart/2005/8/layout/hierarchy2"/>
    <dgm:cxn modelId="{4EF97F19-B919-4CE5-82E0-81F8B95BA570}" type="presParOf" srcId="{8A55E238-98C4-40EF-9E75-75BDD6A7AD75}" destId="{8B587683-4516-4C9D-B410-02397E1AB512}" srcOrd="0" destOrd="0" presId="urn:microsoft.com/office/officeart/2005/8/layout/hierarchy2"/>
    <dgm:cxn modelId="{CB6444DF-4FFD-4AD1-B2C0-C566BBEFCE84}" type="presParOf" srcId="{8A55E238-98C4-40EF-9E75-75BDD6A7AD75}" destId="{2A7602D7-A9CC-41D7-AC60-2BB432CB00A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rgbClr val="015998"/>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rgbClr val="015998"/>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rgbClr val="015998"/>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rgbClr val="015998"/>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rgbClr val="015998"/>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23582A3B-D8E7-42DF-BC83-44EA89EE0E37}" type="presOf" srcId="{2D629D79-084D-4FF9-8DF9-08F54FFF92DE}" destId="{8D88EC16-041F-468E-A4EE-B0C17C298D88}" srcOrd="0" destOrd="0" presId="urn:microsoft.com/office/officeart/2005/8/layout/cycle2"/>
    <dgm:cxn modelId="{E6A10162-6A89-43D5-8682-AF0D3AAB5C25}" type="presOf" srcId="{E43FB99E-5163-4102-8C51-726D611F747C}" destId="{F30247C7-152E-4FDC-9646-BB20CCC1E8C7}"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E2D092FB-EAF9-4474-B126-BBE1F8D70671}" srcId="{AA37C565-8227-47BE-938D-F0254EF29510}" destId="{EC9506A9-2AA9-4DAF-B71F-944126D78DFB}" srcOrd="0" destOrd="0" parTransId="{0BA01EA1-3A24-45EC-869B-EAA8917A7785}" sibTransId="{14B05B4C-02A9-45B0-B4A4-03AAD9897D5B}"/>
    <dgm:cxn modelId="{D772DB86-5BFF-47AF-8904-D6ECBBBF86ED}" type="presOf" srcId="{14B05B4C-02A9-45B0-B4A4-03AAD9897D5B}" destId="{65BBC022-844A-48BC-9988-8C6E8A767F43}" srcOrd="1"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118D518B-4E4B-4165-A5B9-7E7CDA798BAF}" srcId="{AA37C565-8227-47BE-938D-F0254EF29510}" destId="{76A1EA92-51E5-49EB-A181-D50B98697B05}" srcOrd="3" destOrd="0" parTransId="{3A80FFA8-4626-4D9F-869E-08D8049AE90B}" sibTransId="{9E4C12CE-879A-4AB8-B6B2-D13C4FC29454}"/>
    <dgm:cxn modelId="{05B9A5BF-1664-4C9E-8542-9C1EC444ABE1}" type="presOf" srcId="{3766CEFC-D74E-4FC6-B9BD-CE4F3847A8F1}" destId="{4B49315F-91DD-4CBB-BA8F-EFE63A088439}"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EAC77074-219C-4E9D-B03B-34EB7355D9F9}" type="presOf" srcId="{899BA343-E663-4062-B766-D4AB02F4C39C}" destId="{CED54BA0-F15B-4184-B79E-B8D2EC41BDAD}" srcOrd="0" destOrd="0" presId="urn:microsoft.com/office/officeart/2005/8/layout/cycle2"/>
    <dgm:cxn modelId="{7DF2C450-192B-4136-A13A-6FBD17889032}" type="presOf" srcId="{AA37C565-8227-47BE-938D-F0254EF29510}" destId="{357AEA59-21F0-45F8-A04A-C6A6C8AF2562}"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8163C8CA-F246-4C85-AFE7-9A9E3B2E6704}" type="presOf" srcId="{EC9506A9-2AA9-4DAF-B71F-944126D78DFB}" destId="{74011F2E-B577-4A88-8DEF-7DD3C944D4FD}" srcOrd="0" destOrd="0" presId="urn:microsoft.com/office/officeart/2005/8/layout/cycle2"/>
    <dgm:cxn modelId="{70E3849B-AF2D-411D-80DA-4038D860F3E8}" type="presOf" srcId="{899BA343-E663-4062-B766-D4AB02F4C39C}" destId="{DB7A3A1A-810F-4459-AD3E-971F11602EE1}" srcOrd="1"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98C2-8CEC-47C2-9554-9042896F2F96}">
      <dsp:nvSpPr>
        <dsp:cNvPr id="0" name=""/>
        <dsp:cNvSpPr/>
      </dsp:nvSpPr>
      <dsp:spPr>
        <a:xfrm>
          <a:off x="0" y="2274550"/>
          <a:ext cx="2019596" cy="633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Consecuencias</a:t>
          </a:r>
          <a:endParaRPr lang="es-PE" sz="1800" kern="1200" dirty="0"/>
        </a:p>
      </dsp:txBody>
      <dsp:txXfrm>
        <a:off x="30930" y="2305480"/>
        <a:ext cx="1957736" cy="571743"/>
      </dsp:txXfrm>
    </dsp:sp>
    <dsp:sp modelId="{F80B7C8B-9F98-40C1-BE1E-563A34C311EF}">
      <dsp:nvSpPr>
        <dsp:cNvPr id="0" name=""/>
        <dsp:cNvSpPr/>
      </dsp:nvSpPr>
      <dsp:spPr>
        <a:xfrm rot="16863265">
          <a:off x="1094821" y="1460828"/>
          <a:ext cx="2288314" cy="15190"/>
        </a:xfrm>
        <a:custGeom>
          <a:avLst/>
          <a:gdLst/>
          <a:ahLst/>
          <a:cxnLst/>
          <a:rect l="0" t="0" r="0" b="0"/>
          <a:pathLst>
            <a:path>
              <a:moveTo>
                <a:pt x="0" y="7595"/>
              </a:moveTo>
              <a:lnTo>
                <a:pt x="2288314"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PE" sz="800" kern="1200"/>
        </a:p>
      </dsp:txBody>
      <dsp:txXfrm>
        <a:off x="2181770" y="1411216"/>
        <a:ext cx="114415" cy="114415"/>
      </dsp:txXfrm>
    </dsp:sp>
    <dsp:sp modelId="{64258869-8980-4832-8BAE-D18F18F02196}">
      <dsp:nvSpPr>
        <dsp:cNvPr id="0" name=""/>
        <dsp:cNvSpPr/>
      </dsp:nvSpPr>
      <dsp:spPr>
        <a:xfrm>
          <a:off x="2458360" y="3989"/>
          <a:ext cx="3456004" cy="683013"/>
        </a:xfrm>
        <a:prstGeom prst="roundRect">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Incrementa el tiempo de entrega</a:t>
          </a:r>
          <a:endParaRPr lang="es-PE" sz="1800" kern="1200" dirty="0"/>
        </a:p>
      </dsp:txBody>
      <dsp:txXfrm>
        <a:off x="2491702" y="37331"/>
        <a:ext cx="3389320" cy="616329"/>
      </dsp:txXfrm>
    </dsp:sp>
    <dsp:sp modelId="{B598223F-CE67-4D08-8E0D-9102BC871E46}">
      <dsp:nvSpPr>
        <dsp:cNvPr id="0" name=""/>
        <dsp:cNvSpPr/>
      </dsp:nvSpPr>
      <dsp:spPr>
        <a:xfrm rot="17172518">
          <a:off x="1453045" y="1829063"/>
          <a:ext cx="1571866" cy="15190"/>
        </a:xfrm>
        <a:custGeom>
          <a:avLst/>
          <a:gdLst/>
          <a:ahLst/>
          <a:cxnLst/>
          <a:rect l="0" t="0" r="0" b="0"/>
          <a:pathLst>
            <a:path>
              <a:moveTo>
                <a:pt x="0" y="7595"/>
              </a:moveTo>
              <a:lnTo>
                <a:pt x="157186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199681" y="1797361"/>
        <a:ext cx="78593" cy="78593"/>
      </dsp:txXfrm>
    </dsp:sp>
    <dsp:sp modelId="{9E617168-234B-4300-AA51-C052E9E0D32C}">
      <dsp:nvSpPr>
        <dsp:cNvPr id="0" name=""/>
        <dsp:cNvSpPr/>
      </dsp:nvSpPr>
      <dsp:spPr>
        <a:xfrm>
          <a:off x="2458360" y="740457"/>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Numero significativo de defectos</a:t>
          </a:r>
          <a:endParaRPr lang="es-PE" sz="1800" kern="1200" dirty="0"/>
        </a:p>
      </dsp:txBody>
      <dsp:txXfrm>
        <a:off x="2491702" y="773799"/>
        <a:ext cx="3389320" cy="616329"/>
      </dsp:txXfrm>
    </dsp:sp>
    <dsp:sp modelId="{CBC9AEE0-8A55-4722-8DDF-B824DA5404BF}">
      <dsp:nvSpPr>
        <dsp:cNvPr id="0" name=""/>
        <dsp:cNvSpPr/>
      </dsp:nvSpPr>
      <dsp:spPr>
        <a:xfrm rot="17974942">
          <a:off x="1794591" y="2197297"/>
          <a:ext cx="888773" cy="15190"/>
        </a:xfrm>
        <a:custGeom>
          <a:avLst/>
          <a:gdLst/>
          <a:ahLst/>
          <a:cxnLst/>
          <a:rect l="0" t="0" r="0" b="0"/>
          <a:pathLst>
            <a:path>
              <a:moveTo>
                <a:pt x="0" y="7595"/>
              </a:moveTo>
              <a:lnTo>
                <a:pt x="888773"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6759" y="2182673"/>
        <a:ext cx="44438" cy="44438"/>
      </dsp:txXfrm>
    </dsp:sp>
    <dsp:sp modelId="{B3F3B851-D447-452C-A3C9-5DFFBFC428C6}">
      <dsp:nvSpPr>
        <dsp:cNvPr id="0" name=""/>
        <dsp:cNvSpPr/>
      </dsp:nvSpPr>
      <dsp:spPr>
        <a:xfrm>
          <a:off x="2458360" y="1476926"/>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Aumento en los costos de desarrollo y soporte</a:t>
          </a:r>
          <a:endParaRPr lang="es-PE" sz="1800" kern="1200" dirty="0"/>
        </a:p>
      </dsp:txBody>
      <dsp:txXfrm>
        <a:off x="2491702" y="1510268"/>
        <a:ext cx="3389320" cy="616329"/>
      </dsp:txXfrm>
    </dsp:sp>
    <dsp:sp modelId="{FEFD24AE-E834-4A77-8CFE-673B3BFB5596}">
      <dsp:nvSpPr>
        <dsp:cNvPr id="0" name=""/>
        <dsp:cNvSpPr/>
      </dsp:nvSpPr>
      <dsp:spPr>
        <a:xfrm rot="21315064">
          <a:off x="2018840" y="2565531"/>
          <a:ext cx="440275" cy="15190"/>
        </a:xfrm>
        <a:custGeom>
          <a:avLst/>
          <a:gdLst/>
          <a:ahLst/>
          <a:cxnLst/>
          <a:rect l="0" t="0" r="0" b="0"/>
          <a:pathLst>
            <a:path>
              <a:moveTo>
                <a:pt x="0" y="7595"/>
              </a:moveTo>
              <a:lnTo>
                <a:pt x="440275"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27971" y="2562119"/>
        <a:ext cx="22013" cy="22013"/>
      </dsp:txXfrm>
    </dsp:sp>
    <dsp:sp modelId="{2173DF31-CE53-4D73-9B66-DE062CFE4340}">
      <dsp:nvSpPr>
        <dsp:cNvPr id="0" name=""/>
        <dsp:cNvSpPr/>
      </dsp:nvSpPr>
      <dsp:spPr>
        <a:xfrm>
          <a:off x="2458360" y="2213394"/>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predictibilidad</a:t>
          </a:r>
          <a:endParaRPr lang="es-PE" sz="1800" kern="1200" dirty="0"/>
        </a:p>
      </dsp:txBody>
      <dsp:txXfrm>
        <a:off x="2491702" y="2246736"/>
        <a:ext cx="3389320" cy="616329"/>
      </dsp:txXfrm>
    </dsp:sp>
    <dsp:sp modelId="{2CA65C8B-2765-4151-B300-B15DF06DC1A7}">
      <dsp:nvSpPr>
        <dsp:cNvPr id="0" name=""/>
        <dsp:cNvSpPr/>
      </dsp:nvSpPr>
      <dsp:spPr>
        <a:xfrm rot="3475255">
          <a:off x="1825898" y="2933765"/>
          <a:ext cx="826159" cy="15190"/>
        </a:xfrm>
        <a:custGeom>
          <a:avLst/>
          <a:gdLst/>
          <a:ahLst/>
          <a:cxnLst/>
          <a:rect l="0" t="0" r="0" b="0"/>
          <a:pathLst>
            <a:path>
              <a:moveTo>
                <a:pt x="0" y="7595"/>
              </a:moveTo>
              <a:lnTo>
                <a:pt x="826159"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8324" y="2920707"/>
        <a:ext cx="41307" cy="41307"/>
      </dsp:txXfrm>
    </dsp:sp>
    <dsp:sp modelId="{2815EDDE-8131-4DF4-85BE-A4D59F32E04A}">
      <dsp:nvSpPr>
        <dsp:cNvPr id="0" name=""/>
        <dsp:cNvSpPr/>
      </dsp:nvSpPr>
      <dsp:spPr>
        <a:xfrm>
          <a:off x="2458360" y="2949863"/>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Frustración</a:t>
          </a:r>
          <a:endParaRPr lang="es-PE" sz="1800" kern="1200" dirty="0"/>
        </a:p>
      </dsp:txBody>
      <dsp:txXfrm>
        <a:off x="2491702" y="2983205"/>
        <a:ext cx="3389320" cy="616329"/>
      </dsp:txXfrm>
    </dsp:sp>
    <dsp:sp modelId="{EF3EC9CA-936D-4EA3-BDB6-A4C81F680D94}">
      <dsp:nvSpPr>
        <dsp:cNvPr id="0" name=""/>
        <dsp:cNvSpPr/>
      </dsp:nvSpPr>
      <dsp:spPr>
        <a:xfrm rot="4380905">
          <a:off x="1487977" y="3302000"/>
          <a:ext cx="1502001" cy="15190"/>
        </a:xfrm>
        <a:custGeom>
          <a:avLst/>
          <a:gdLst/>
          <a:ahLst/>
          <a:cxnLst/>
          <a:rect l="0" t="0" r="0" b="0"/>
          <a:pathLst>
            <a:path>
              <a:moveTo>
                <a:pt x="0" y="7595"/>
              </a:moveTo>
              <a:lnTo>
                <a:pt x="1502001"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01428" y="3272045"/>
        <a:ext cx="75100" cy="75100"/>
      </dsp:txXfrm>
    </dsp:sp>
    <dsp:sp modelId="{DCA9C033-7952-4E23-B961-027E3C2241D9}">
      <dsp:nvSpPr>
        <dsp:cNvPr id="0" name=""/>
        <dsp:cNvSpPr/>
      </dsp:nvSpPr>
      <dsp:spPr>
        <a:xfrm>
          <a:off x="2458360" y="3686332"/>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satisfacción </a:t>
          </a:r>
          <a:br>
            <a:rPr lang="es-PE" sz="1800" kern="1200" dirty="0" smtClean="0"/>
          </a:br>
          <a:r>
            <a:rPr lang="es-PE" sz="1800" kern="1200" dirty="0" smtClean="0"/>
            <a:t>del cliente</a:t>
          </a:r>
          <a:endParaRPr lang="es-PE" sz="1800" kern="1200" dirty="0"/>
        </a:p>
      </dsp:txBody>
      <dsp:txXfrm>
        <a:off x="2491702" y="3719674"/>
        <a:ext cx="3389320" cy="616329"/>
      </dsp:txXfrm>
    </dsp:sp>
    <dsp:sp modelId="{3631F616-4890-4F59-BAD1-2C4CFE210A55}">
      <dsp:nvSpPr>
        <dsp:cNvPr id="0" name=""/>
        <dsp:cNvSpPr/>
      </dsp:nvSpPr>
      <dsp:spPr>
        <a:xfrm rot="4717422">
          <a:off x="1126785" y="3674098"/>
          <a:ext cx="2224386" cy="15190"/>
        </a:xfrm>
        <a:custGeom>
          <a:avLst/>
          <a:gdLst/>
          <a:ahLst/>
          <a:cxnLst/>
          <a:rect l="0" t="0" r="0" b="0"/>
          <a:pathLst>
            <a:path>
              <a:moveTo>
                <a:pt x="0" y="7595"/>
              </a:moveTo>
              <a:lnTo>
                <a:pt x="222438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PE" sz="700" kern="1200"/>
        </a:p>
      </dsp:txBody>
      <dsp:txXfrm>
        <a:off x="2183368" y="3626084"/>
        <a:ext cx="111219" cy="111219"/>
      </dsp:txXfrm>
    </dsp:sp>
    <dsp:sp modelId="{8B587683-4516-4C9D-B410-02397E1AB512}">
      <dsp:nvSpPr>
        <dsp:cNvPr id="0" name=""/>
        <dsp:cNvSpPr/>
      </dsp:nvSpPr>
      <dsp:spPr>
        <a:xfrm>
          <a:off x="2458360" y="443052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Bajo Rendimiento</a:t>
          </a:r>
          <a:endParaRPr lang="es-PE" sz="1800" kern="1200" dirty="0"/>
        </a:p>
      </dsp:txBody>
      <dsp:txXfrm>
        <a:off x="2491702" y="4463871"/>
        <a:ext cx="3389320" cy="6163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C</a:t>
          </a:r>
          <a:endParaRPr lang="es-PE" sz="1800" kern="1200" dirty="0"/>
        </a:p>
      </dsp:txBody>
      <dsp:txXfrm>
        <a:off x="0" y="2565735"/>
        <a:ext cx="1607631" cy="500774"/>
      </dsp:txXfrm>
    </dsp:sp>
    <dsp:sp modelId="{A6F6F72C-3F3A-405F-85F3-ABB6FDE094F1}">
      <dsp:nvSpPr>
        <dsp:cNvPr id="0" name=""/>
        <dsp:cNvSpPr/>
      </dsp:nvSpPr>
      <dsp:spPr>
        <a:xfrm>
          <a:off x="0" y="1795233"/>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1" cy="500774"/>
      </dsp:txXfrm>
    </dsp:sp>
    <dsp:sp modelId="{AFFA892E-02C5-41F1-BCCE-C3E3F4E3B9DE}">
      <dsp:nvSpPr>
        <dsp:cNvPr id="0" name=""/>
        <dsp:cNvSpPr/>
      </dsp:nvSpPr>
      <dsp:spPr>
        <a:xfrm>
          <a:off x="0" y="1194262"/>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1" cy="500774"/>
      </dsp:txXfrm>
    </dsp:sp>
    <dsp:sp modelId="{4F0FEE05-82C0-4CAE-8EAE-462F67CB5628}">
      <dsp:nvSpPr>
        <dsp:cNvPr id="0" name=""/>
        <dsp:cNvSpPr/>
      </dsp:nvSpPr>
      <dsp:spPr>
        <a:xfrm>
          <a:off x="0" y="596234"/>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1" cy="500774"/>
      </dsp:txXfrm>
    </dsp:sp>
    <dsp:sp modelId="{86B283F2-BE13-455B-8A5C-6950E12279D2}">
      <dsp:nvSpPr>
        <dsp:cNvPr id="0" name=""/>
        <dsp:cNvSpPr/>
      </dsp:nvSpPr>
      <dsp:spPr>
        <a:xfrm>
          <a:off x="0" y="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1" cy="5007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4/16/16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4/16/16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elearning.industriallogic.com/gh/submit?Action=PageAction&amp;album=trw&amp;path=recognizingSmells/technicalDebt/technicalDebtMismanagement&amp;devLanguage=Cpp"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4" Type="http://schemas.openxmlformats.org/officeDocument/2006/relationships/hyperlink" Target="http://theagileexecutive.com/2010/10/06/the-real-cost-of-one-trillion-dollars-in-it-debt-part-ii-the-performance-paradox/" TargetMode="External"/><Relationship Id="rId5" Type="http://schemas.openxmlformats.org/officeDocument/2006/relationships/hyperlink" Target="http://www.cutter.com/index.html" TargetMode="External"/><Relationship Id="rId6" Type="http://schemas.openxmlformats.org/officeDocument/2006/relationships/hyperlink" Target="http://www.amazon.com/Quality-Software-Management-Systems-Thinking/dp/0932633226/ref=sr_1_fkmr0_3?ie=UTF8&amp;qid=1286123637&amp;sr=8-3-fkmr0"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4" Type="http://schemas.openxmlformats.org/officeDocument/2006/relationships/hyperlink" Target="http://launchingtechventures.blogspot.com/2011/03/creating-mountains-of-technical-debt-in.html"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4" Type="http://schemas.openxmlformats.org/officeDocument/2006/relationships/hyperlink" Target="http://verraes.net/2013/07/managed-technical-debt/"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4" Type="http://schemas.openxmlformats.org/officeDocument/2006/relationships/hyperlink" Target="http://compsoftplc.blogspot.com/"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4" Type="http://schemas.openxmlformats.org/officeDocument/2006/relationships/hyperlink" Target="http://zacgery.blogspot.com/2013/05/technical-debt-in-agile-world.html"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agileconsortium.blogspot.com/2011/07/scrum-hates-technical-debt.html"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informit.com/articles/article.aspx?p=1684785"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4" Type="http://schemas.openxmlformats.org/officeDocument/2006/relationships/hyperlink" Target="http://www.codovation.com/2012/06/effective-steps-to-reduce-technical-debt-an-agile-approach/"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4" Type="http://schemas.openxmlformats.org/officeDocument/2006/relationships/hyperlink" Target="http://www.sqale.org/blog/why-managers-like-the-technical-debt-concept" TargetMode="External"/><Relationship Id="rId5" Type="http://schemas.openxmlformats.org/officeDocument/2006/relationships/hyperlink" Target="http://www.ontechnicaldebt.com/blog/steve-mcconnell-on-categorizing-managing-technical-debt/"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www.infoq.com/articles/managing-technical-deb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braintrustgroup.com/2012/how-technical-debt-affects-your-velocity/"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xjm.drupalgardens.com/blog/technical-debt-drupal-8-or-when-will-it-be-ready"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4" Type="http://schemas.openxmlformats.org/officeDocument/2006/relationships/hyperlink" Target="http://www.infoq.com/news/2013/03/user-stories-technical-debt" TargetMode="External"/><Relationship Id="rId5" Type="http://schemas.openxmlformats.org/officeDocument/2006/relationships/hyperlink" Target="http://www.jrothman.com/blog/mpd/2009/10/expressing-technical-debt-as-user-stories-helps-with-roi.html" TargetMode="External"/><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4" Type="http://schemas.openxmlformats.org/officeDocument/2006/relationships/hyperlink" Target="http://blog.crisp.se/2013/07/12/henrikkniberg/the-solution-to-technical-debt" TargetMode="External"/><Relationship Id="rId5" Type="http://schemas.openxmlformats.org/officeDocument/2006/relationships/hyperlink" Target="http://blog.crisp.se/2012/10/25/henrikkniberg/agile-product-ownership-in-a-nutshell"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4" Type="http://schemas.openxmlformats.org/officeDocument/2006/relationships/hyperlink" Target="http://www.dzone.com/articles/definitions-done-practice"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www.codovation.com/2012/06/effective-steps-to-reduce-technical-debt-an-agile-approach/"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xjm.drupalgardens.com/blog/technical-debt-drupal-8-or-when-will-it-be-read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www.scrumalliance.org/community/articles/2008/february/reducing-the-test-automation-defic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jimhighsmith.com/beyond-scope-schedule-and-cost-the-agile-triangle/"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www.amazon.com/Agile-Project-Management-Creating-Innovative/dp/0321658396/ref=ed_oe_p"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4" Type="http://schemas.openxmlformats.org/officeDocument/2006/relationships/hyperlink" Target="http://blog.cutter.com/2009/08/10/beyond-scope-schedule-and-cost-measuring-agile-performance/" TargetMode="External"/><Relationship Id="rId5" Type="http://schemas.openxmlformats.org/officeDocument/2006/relationships/hyperlink" Target="http://theagileexecutive.com/2010/05/19/how-many-metrics-do-you-need-to-effectively-govern-the-software-process/"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4" Type="http://schemas.openxmlformats.org/officeDocument/2006/relationships/hyperlink" Target="http://blog.techdebt.org/interviews/230/interview-with-israel-gat-on-technical-debt-cutter-consortium" TargetMode="External"/><Relationship Id="rId5" Type="http://schemas.openxmlformats.org/officeDocument/2006/relationships/hyperlink" Target="http://docs.codehaus.org/display/SONAR/Technical+Debt+Plugin"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infoq.com/news/2010/03/monetizing-technical-debt" TargetMode="External"/><Relationship Id="rId4" Type="http://schemas.openxmlformats.org/officeDocument/2006/relationships/hyperlink" Target="http://theagileexecutive.com/2009/09/29/technical-debt-on-your-balance-sheet/" TargetMode="External"/><Relationship Id="rId5" Type="http://schemas.openxmlformats.org/officeDocument/2006/relationships/hyperlink" Target="http://theagileexecutive.com/2010/03/04/should-you-invest-in-this-software/" TargetMode="External"/><Relationship Id="rId6" Type="http://schemas.openxmlformats.org/officeDocument/2006/relationships/hyperlink" Target="http://theagileexecutive.com/2009/02/01/can-you-afford-the-software-you-are-developing/" TargetMode="External"/><Relationship Id="rId7" Type="http://schemas.openxmlformats.org/officeDocument/2006/relationships/hyperlink" Target="http://blog.cutter.com/2010/03/22/quantifying-the-start-afresh-option/" TargetMode="External"/><Relationship Id="rId8" Type="http://schemas.openxmlformats.org/officeDocument/2006/relationships/hyperlink" Target="http://theagileexecutive.com/2010/03/01/using-credit-limits-to-constrain-development-on-margin/" TargetMode="External"/><Relationship Id="rId9" Type="http://schemas.openxmlformats.org/officeDocument/2006/relationships/hyperlink" Target="http://blog.cutter.com/2010/05/19/three-governance-metrics/" TargetMode="External"/><Relationship Id="rId10" Type="http://schemas.openxmlformats.org/officeDocument/2006/relationships/hyperlink" Target="http://blog.cutter.com/2009/08/10/beyond-scope-schedule-and-cost-measuring-agile-performance/"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xjm.drupalgardens.com/blog/technical-debt-drupal-8-or-when-will-it-be-ready"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4" Type="http://schemas.openxmlformats.org/officeDocument/2006/relationships/hyperlink" Target="http://cvlive.blogspot.com/2013/07/technical-debt-drupal-development.html"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https://elearning.industriallogic.com/gh/submit?Action=PageAction&amp;album=trw&amp;path=recognizingSmells/technicalDebt/technicalDebtMismanagement&amp;devLanguage=Cpp</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Un </a:t>
            </a:r>
            <a:r>
              <a:rPr lang="en-US" sz="1200" b="0" i="0" kern="1200" dirty="0" err="1" smtClean="0">
                <a:solidFill>
                  <a:schemeClr val="tx1"/>
                </a:solidFill>
                <a:effectLst/>
                <a:latin typeface="+mn-lt"/>
                <a:ea typeface="+mn-ea"/>
                <a:cs typeface="+mn-cs"/>
              </a:rPr>
              <a:t>problema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común</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organizaciones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completamente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olvidada</a:t>
            </a:r>
            <a:r>
              <a:rPr lang="en-US" sz="1200" b="0" i="0" kern="1200" baseline="0" dirty="0" smtClean="0">
                <a:solidFill>
                  <a:schemeClr val="tx1"/>
                </a:solidFill>
                <a:effectLst/>
                <a:latin typeface="+mn-lt"/>
                <a:ea typeface="+mn-ea"/>
                <a:cs typeface="+mn-cs"/>
              </a:rPr>
              <a:t> y se sale de control.</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 too common problem is that development organizations let their debt get out of control and spend most of their future development effort paying crippling interest payments.</a:t>
            </a:r>
            <a:endParaRPr lang="es-PE" sz="1200" dirty="0" smtClean="0"/>
          </a:p>
          <a:p>
            <a:endParaRPr lang="es-PE" sz="1200" dirty="0" smtClean="0"/>
          </a:p>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140</a:t>
            </a:r>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In addition, there is </a:t>
            </a:r>
            <a:r>
              <a:rPr lang="en-US" sz="1200" b="1" i="0" u="none" strike="noStrike" kern="1200" baseline="0" dirty="0" smtClean="0">
                <a:solidFill>
                  <a:schemeClr val="tx1"/>
                </a:solidFill>
                <a:latin typeface="+mn-lt"/>
                <a:ea typeface="+mn-ea"/>
                <a:cs typeface="+mn-cs"/>
              </a:rPr>
              <a:t>unavoidable technical debt</a:t>
            </a:r>
            <a:r>
              <a:rPr lang="en-US" sz="1200" b="0" i="0" u="none" strike="noStrike" kern="1200" baseline="0" dirty="0" smtClean="0">
                <a:solidFill>
                  <a:schemeClr val="tx1"/>
                </a:solidFill>
                <a:latin typeface="+mn-lt"/>
                <a:ea typeface="+mn-ea"/>
                <a:cs typeface="+mn-cs"/>
              </a:rPr>
              <a:t>, which is usually unpredictable and unpreventable. For example, our understanding of what makes for a good design emerges from doing the design work and building user-valuable features on it. We can’t perfectly predict up front how our product and its design will need to evolve over time. So, design and implementation decisions we made early on might need to change as we close important learning loops and acquire validated</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a:t>
            </a:r>
            <a:r>
              <a:rPr lang="en-US" sz="1200" b="0" i="0" kern="1200" dirty="0" err="1" smtClean="0">
                <a:solidFill>
                  <a:schemeClr val="tx1"/>
                </a:solidFill>
                <a:effectLst/>
                <a:latin typeface="+mn-lt"/>
                <a:ea typeface="+mn-ea"/>
                <a:cs typeface="+mn-cs"/>
              </a:rPr>
              <a:t>opthrough</a:t>
            </a:r>
            <a:r>
              <a:rPr lang="en-US" sz="1200" b="0" i="0" kern="1200" dirty="0" smtClean="0">
                <a:solidFill>
                  <a:schemeClr val="tx1"/>
                </a:solidFill>
                <a:effectLst/>
                <a:latin typeface="+mn-lt"/>
                <a:ea typeface="+mn-ea"/>
                <a:cs typeface="+mn-cs"/>
              </a:rPr>
              <a:t>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economics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Doble</a:t>
            </a:r>
            <a:r>
              <a:rPr lang="en-US" sz="1200" b="0" i="0" kern="1200" baseline="0" dirty="0" smtClean="0">
                <a:solidFill>
                  <a:schemeClr val="tx1"/>
                </a:solidFill>
                <a:effectLst/>
                <a:latin typeface="+mn-lt"/>
                <a:ea typeface="+mn-ea"/>
                <a:cs typeface="+mn-cs"/>
              </a:rPr>
              <a:t> click de TD </a:t>
            </a:r>
            <a:r>
              <a:rPr lang="en-US" sz="1200" b="0" i="0" kern="1200" baseline="0" dirty="0" err="1" smtClean="0">
                <a:solidFill>
                  <a:schemeClr val="tx1"/>
                </a:solidFill>
                <a:effectLst/>
                <a:latin typeface="+mn-lt"/>
                <a:ea typeface="+mn-ea"/>
                <a:cs typeface="+mn-cs"/>
              </a:rPr>
              <a:t>buena</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TECHNICAL DEBT CANNOT BE MEASURE DIRECTLY IN CODE</a:t>
            </a:r>
            <a:endParaRPr lang="es-PE"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VELOCITY</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http://braintrustgroup.com/2012/how-technical-debt-affects-your-velocity/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Velocity is a measure of how fast a Scrum team delivers business value. </a:t>
            </a:r>
          </a:p>
          <a:p>
            <a:pPr fontAlgn="base"/>
            <a:r>
              <a:rPr lang="en-US" sz="1200" b="0" i="0" kern="1200" dirty="0" smtClean="0">
                <a:solidFill>
                  <a:schemeClr val="tx1"/>
                </a:solidFill>
                <a:effectLst/>
                <a:latin typeface="+mn-lt"/>
                <a:ea typeface="+mn-ea"/>
                <a:cs typeface="+mn-cs"/>
              </a:rPr>
              <a:t>I like to think of technical debt as a weight that has to be dragged around by the team. Until the weight is cut free, the overall efficiency of the team is going to be affected. Dealing with technical debt issues may cause your team to overestimate their backlog items. Thus, fewer backlog items can be completed during a Sprint because the estimates begin to add up quickly.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surprisingly, there is also an reverse relationship between velocity and technical debt.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YIf</a:t>
            </a:r>
            <a:r>
              <a:rPr lang="en-US" sz="1200" b="0" i="0" kern="1200" dirty="0" smtClean="0">
                <a:solidFill>
                  <a:schemeClr val="tx1"/>
                </a:solidFill>
                <a:effectLst/>
                <a:latin typeface="+mn-lt"/>
                <a:ea typeface="+mn-ea"/>
                <a:cs typeface="+mn-cs"/>
              </a:rPr>
              <a:t>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err="1" smtClean="0">
                <a:solidFill>
                  <a:schemeClr val="tx1"/>
                </a:solidFill>
                <a:effectLst/>
                <a:latin typeface="+mn-lt"/>
                <a:ea typeface="+mn-ea"/>
                <a:cs typeface="+mn-cs"/>
              </a:rPr>
              <a:t>Trabajar</a:t>
            </a:r>
            <a:r>
              <a:rPr lang="en-US" sz="1200" b="1" i="0" u="none" strike="noStrike" kern="1200" baseline="0" dirty="0" smtClean="0">
                <a:solidFill>
                  <a:schemeClr val="tx1"/>
                </a:solidFill>
                <a:effectLst/>
                <a:latin typeface="+mn-lt"/>
                <a:ea typeface="+mn-ea"/>
                <a:cs typeface="+mn-cs"/>
              </a:rPr>
              <a:t> la </a:t>
            </a:r>
            <a:r>
              <a:rPr lang="en-US" sz="1200" b="1" i="0" u="none" strike="noStrike" kern="1200" baseline="0" dirty="0" err="1" smtClean="0">
                <a:solidFill>
                  <a:schemeClr val="tx1"/>
                </a:solidFill>
                <a:effectLst/>
                <a:latin typeface="+mn-lt"/>
                <a:ea typeface="+mn-ea"/>
                <a:cs typeface="+mn-cs"/>
              </a:rPr>
              <a:t>Deuda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mientras</a:t>
            </a:r>
            <a:r>
              <a:rPr lang="en-US" sz="1200" b="1" i="0" u="none" strike="noStrike" kern="1200" baseline="0" dirty="0" smtClean="0">
                <a:solidFill>
                  <a:schemeClr val="tx1"/>
                </a:solidFill>
                <a:effectLst/>
                <a:latin typeface="+mn-lt"/>
                <a:ea typeface="+mn-ea"/>
                <a:cs typeface="+mn-cs"/>
              </a:rPr>
              <a:t> se </a:t>
            </a:r>
            <a:r>
              <a:rPr lang="en-US" sz="1200" b="1" i="0" u="none" strike="noStrike" kern="1200" baseline="0" dirty="0" err="1" smtClean="0">
                <a:solidFill>
                  <a:schemeClr val="tx1"/>
                </a:solidFill>
                <a:effectLst/>
                <a:latin typeface="+mn-lt"/>
                <a:ea typeface="+mn-ea"/>
                <a:cs typeface="+mn-cs"/>
              </a:rPr>
              <a:t>realiza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trabajo</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valioso</a:t>
            </a:r>
            <a:r>
              <a:rPr lang="en-US" sz="1200" b="1" i="0" u="none" strike="noStrike" kern="1200" baseline="0" dirty="0" smtClean="0">
                <a:solidFill>
                  <a:schemeClr val="tx1"/>
                </a:solidFill>
                <a:effectLst/>
                <a:latin typeface="+mn-lt"/>
                <a:ea typeface="+mn-ea"/>
                <a:cs typeface="+mn-cs"/>
              </a:rPr>
              <a:t> en el </a:t>
            </a:r>
            <a:r>
              <a:rPr lang="en-US" sz="1200" b="1" i="0" u="none" strike="noStrike" kern="1200" baseline="0" dirty="0" err="1" smtClean="0">
                <a:solidFill>
                  <a:schemeClr val="tx1"/>
                </a:solidFill>
                <a:effectLst/>
                <a:latin typeface="+mn-lt"/>
                <a:ea typeface="+mn-ea"/>
                <a:cs typeface="+mn-cs"/>
              </a:rPr>
              <a:t>cliente</a:t>
            </a:r>
            <a:endParaRPr lang="en-US" sz="1200" b="1"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Let’s assume that for every customer-valuable product backlog item we work on, we also do several things. First, we commit to doing high-quality work so that we don’t add new naive technical debt when we create the customer feature. Second, we apply the Boy Scout rule and clean up whatever happened-upon technical debt that we reasonably can when we are in the area doing work related to our feature. And third (the core attribute of this approach), we specifically repay targeted technical debt in the area in which we will be working.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has several advantages:</a:t>
            </a:r>
          </a:p>
          <a:p>
            <a:r>
              <a:rPr lang="en-US" sz="1200" b="0" i="0" u="none" strike="noStrike" kern="1200" baseline="0" dirty="0" smtClean="0">
                <a:solidFill>
                  <a:schemeClr val="tx1"/>
                </a:solidFill>
                <a:latin typeface="+mn-lt"/>
                <a:ea typeface="+mn-ea"/>
                <a:cs typeface="+mn-cs"/>
              </a:rPr>
              <a:t> It aligns debt reduction work with customer-valuable work that the product </a:t>
            </a:r>
            <a:r>
              <a:rPr lang="es-PE" sz="1200" b="0" i="0" u="none" strike="noStrike" kern="1200" baseline="0" dirty="0" err="1" smtClean="0">
                <a:solidFill>
                  <a:schemeClr val="tx1"/>
                </a:solidFill>
                <a:latin typeface="+mn-lt"/>
                <a:ea typeface="+mn-ea"/>
                <a:cs typeface="+mn-cs"/>
              </a:rPr>
              <a:t>owner</a:t>
            </a:r>
            <a:r>
              <a:rPr lang="es-PE" sz="1200" b="0" i="0" u="none" strike="noStrike" kern="1200" baseline="0" dirty="0" smtClean="0">
                <a:solidFill>
                  <a:schemeClr val="tx1"/>
                </a:solidFill>
                <a:latin typeface="+mn-lt"/>
                <a:ea typeface="+mn-ea"/>
                <a:cs typeface="+mn-cs"/>
              </a:rPr>
              <a:t> can </a:t>
            </a:r>
            <a:r>
              <a:rPr lang="es-PE" sz="1200" b="0" i="0" u="none" strike="noStrike" kern="1200" baseline="0" dirty="0" err="1" smtClean="0">
                <a:solidFill>
                  <a:schemeClr val="tx1"/>
                </a:solidFill>
                <a:latin typeface="+mn-lt"/>
                <a:ea typeface="+mn-ea"/>
                <a:cs typeface="+mn-cs"/>
              </a:rPr>
              <a:t>properly</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prioritize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makes it clear to all development team members that technical debt reduction is a shared responsibility and not something to defer and delegate to someone or some other team to clean up.</a:t>
            </a:r>
          </a:p>
          <a:p>
            <a:r>
              <a:rPr lang="en-US" sz="1200" b="0" i="0" u="none" strike="noStrike" kern="1200" baseline="0" dirty="0" smtClean="0">
                <a:solidFill>
                  <a:schemeClr val="tx1"/>
                </a:solidFill>
                <a:latin typeface="+mn-lt"/>
                <a:ea typeface="+mn-ea"/>
                <a:cs typeface="+mn-cs"/>
              </a:rPr>
              <a:t> It reinforces technical debt prevention and removal skills because everyone gets to practice them all the time.</a:t>
            </a:r>
          </a:p>
          <a:p>
            <a:r>
              <a:rPr lang="en-US" sz="1200" b="0" i="0" u="none" strike="noStrike" kern="1200" baseline="0" dirty="0" smtClean="0">
                <a:solidFill>
                  <a:schemeClr val="tx1"/>
                </a:solidFill>
                <a:latin typeface="+mn-lt"/>
                <a:ea typeface="+mn-ea"/>
                <a:cs typeface="+mn-cs"/>
              </a:rPr>
              <a:t> It helps us identify the high-interest areas where we should focus our technical debt servicing. At the very least we know that the code (or other development artifact) we are touching is still important because we are using it to </a:t>
            </a:r>
            <a:r>
              <a:rPr lang="es-PE" sz="1200" b="0" i="0" u="none" strike="noStrike" kern="1200" baseline="0" dirty="0" err="1" smtClean="0">
                <a:solidFill>
                  <a:schemeClr val="tx1"/>
                </a:solidFill>
                <a:latin typeface="+mn-lt"/>
                <a:ea typeface="+mn-ea"/>
                <a:cs typeface="+mn-cs"/>
              </a:rPr>
              <a:t>create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the</a:t>
            </a:r>
            <a:r>
              <a:rPr lang="es-PE" sz="1200" b="0" i="0" u="none" strike="noStrike" kern="1200" baseline="0" dirty="0" smtClean="0">
                <a:solidFill>
                  <a:schemeClr val="tx1"/>
                </a:solidFill>
                <a:latin typeface="+mn-lt"/>
                <a:ea typeface="+mn-ea"/>
                <a:cs typeface="+mn-cs"/>
              </a:rPr>
              <a:t> new </a:t>
            </a:r>
            <a:r>
              <a:rPr lang="es-PE" sz="1200" b="0" i="0" u="none" strike="noStrike" kern="1200" baseline="0" dirty="0" err="1" smtClean="0">
                <a:solidFill>
                  <a:schemeClr val="tx1"/>
                </a:solidFill>
                <a:latin typeface="+mn-lt"/>
                <a:ea typeface="+mn-ea"/>
                <a:cs typeface="+mn-cs"/>
              </a:rPr>
              <a:t>feature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avoids the waste of repaying technical debt in areas where we really don’t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to</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known technical debt items are entered into a technical debt backlog that is placed on the wall next to the sprint backlog during sprint planning (or inside a tool to achieve the equivalent effect).</a:t>
            </a:r>
          </a:p>
          <a:p>
            <a:r>
              <a:rPr lang="en-US" sz="1200" b="0" i="0" u="none" strike="noStrike" kern="1200" baseline="0" dirty="0" smtClean="0">
                <a:solidFill>
                  <a:schemeClr val="tx1"/>
                </a:solidFill>
                <a:latin typeface="+mn-lt"/>
                <a:ea typeface="+mn-ea"/>
                <a:cs typeface="+mn-cs"/>
              </a:rPr>
              <a:t>During sprint planning, as the team members are working with the product owner to select customer-valuable items from the product backlog to work on in the next sprint, they consider the cards on the technical debt board to see if the work they are planning to do on the new product backlog item would naturally intersect an area of the product associated with a technical debt card. If so, someone takes the card from the technical debt board and places it in the sprint backlog as work for this sprint. Then, when performing the work necessary to complete the product backlog</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Repay the High-Interest Technical Debt First</a:t>
            </a:r>
          </a:p>
          <a:p>
            <a:r>
              <a:rPr lang="en-US" sz="1200" b="0" i="0" u="none" strike="noStrike" kern="1200" baseline="0" dirty="0" smtClean="0">
                <a:solidFill>
                  <a:schemeClr val="tx1"/>
                </a:solidFill>
                <a:latin typeface="+mn-lt"/>
                <a:ea typeface="+mn-ea"/>
                <a:cs typeface="+mn-cs"/>
              </a:rPr>
              <a:t>Although it is convenient to lump all types of shortcuts or deficiencies under one label of technical debt, it is important to realize that not all types of technical debt are of equal importance. An example of an important form of debt is a frequently modified module that a lot of other code depends on and is in real need of refactoring because it’s becoming increasingly difficult to change. We pay interest on that debt all of the time, and the magnitude of the interest continues to increase as we make more </a:t>
            </a:r>
            <a:r>
              <a:rPr lang="es-PE" sz="1200" b="0" i="0" u="none" strike="noStrike" kern="1200" baseline="0" dirty="0" smtClean="0">
                <a:solidFill>
                  <a:schemeClr val="tx1"/>
                </a:solidFill>
                <a:latin typeface="+mn-lt"/>
                <a:ea typeface="+mn-ea"/>
                <a:cs typeface="+mn-cs"/>
              </a:rPr>
              <a:t>and more </a:t>
            </a:r>
            <a:r>
              <a:rPr lang="es-PE" sz="1200" b="0" i="0" u="none" strike="noStrike" kern="1200" baseline="0" dirty="0" err="1" smtClean="0">
                <a:solidFill>
                  <a:schemeClr val="tx1"/>
                </a:solidFill>
                <a:latin typeface="+mn-lt"/>
                <a:ea typeface="+mn-ea"/>
                <a:cs typeface="+mn-cs"/>
              </a:rPr>
              <a:t>changes</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 the other hand, we could have technical debt (known design or implementation issues) in a part of the product that is rarely used and almost never modified. On a day-to-day basis we are not paying any, or at least not much, interest on this debt. This is not a form of debt that requires a lot of attention, unless there is a </a:t>
            </a:r>
            <a:r>
              <a:rPr lang="en-US" sz="1200" b="0" i="0" u="none" strike="noStrike" kern="1200" baseline="0" dirty="0" err="1" smtClean="0">
                <a:solidFill>
                  <a:schemeClr val="tx1"/>
                </a:solidFill>
                <a:latin typeface="+mn-lt"/>
                <a:ea typeface="+mn-ea"/>
                <a:cs typeface="+mn-cs"/>
              </a:rPr>
              <a:t>notso</a:t>
            </a:r>
            <a:r>
              <a:rPr lang="en-US" sz="1200" b="0" i="0" u="none" strike="noStrike" kern="1200" baseline="0" dirty="0" smtClean="0">
                <a:solidFill>
                  <a:schemeClr val="tx1"/>
                </a:solidFill>
                <a:latin typeface="+mn-lt"/>
                <a:ea typeface="+mn-ea"/>
                <a:cs typeface="+mn-cs"/>
              </a:rPr>
              <a:t>- insignificant risk that this part of the product could fail and that the failure would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major</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repercussions</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servicing technical debt, therefore, we should target and service the </a:t>
            </a:r>
            <a:r>
              <a:rPr lang="en-US" sz="1200" b="0" i="0" u="none" strike="noStrike" kern="1200" baseline="0" dirty="0" err="1" smtClean="0">
                <a:solidFill>
                  <a:schemeClr val="tx1"/>
                </a:solidFill>
                <a:latin typeface="+mn-lt"/>
                <a:ea typeface="+mn-ea"/>
                <a:cs typeface="+mn-cs"/>
              </a:rPr>
              <a:t>highinterest</a:t>
            </a:r>
            <a:r>
              <a:rPr lang="en-US" sz="1200" b="0" i="0" u="none" strike="noStrike" kern="1200" baseline="0" dirty="0" smtClean="0">
                <a:solidFill>
                  <a:schemeClr val="tx1"/>
                </a:solidFill>
                <a:latin typeface="+mn-lt"/>
                <a:ea typeface="+mn-ea"/>
                <a:cs typeface="+mn-cs"/>
              </a:rPr>
              <a:t> technical debt first. Any reasonable business person would do the same with financial debt. For example, unless there is a compelling reason, as a rule we would pay off the financial debt with an 18% interest rate before we repay the debt with a </a:t>
            </a:r>
            <a:r>
              <a:rPr lang="es-PE" sz="1200" b="0" i="0" u="none" strike="noStrike" kern="1200" baseline="0" dirty="0" smtClean="0">
                <a:solidFill>
                  <a:schemeClr val="tx1"/>
                </a:solidFill>
                <a:latin typeface="+mn-lt"/>
                <a:ea typeface="+mn-ea"/>
                <a:cs typeface="+mn-cs"/>
              </a:rPr>
              <a:t>6% </a:t>
            </a:r>
            <a:r>
              <a:rPr lang="es-PE" sz="1200" b="0" i="0" u="none" strike="noStrike" kern="1200" baseline="0" dirty="0" err="1" smtClean="0">
                <a:solidFill>
                  <a:schemeClr val="tx1"/>
                </a:solidFill>
                <a:latin typeface="+mn-lt"/>
                <a:ea typeface="+mn-ea"/>
                <a:cs typeface="+mn-cs"/>
              </a:rPr>
              <a:t>interest</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rate</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Some organizations have accrued such high levels of technical debt that they can become a bit paralyzed because they don’t know how to get started. For them, the high-interest debt might be obvious but daunting in size. To prime the pump of debt reduction, they may choose to repay a small debt to get accustomed to the process of debt repayment. I am in favor of taking whatever actions might be culturally necessary to give organizations the jolt they need to start managing their debt. As I will describe next, if we repay technical debt while performing customer-valuable work, we can incrementally focus on a small amount of debt that is worth repaying.</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Agile Triangle, shown in the figure and introduced in </a:t>
            </a:r>
            <a:r>
              <a:rPr lang="en-US" sz="1200" b="0" i="1" u="none" strike="noStrike" kern="1200" dirty="0" smtClean="0">
                <a:solidFill>
                  <a:schemeClr val="tx1"/>
                </a:solidFill>
                <a:effectLst/>
                <a:latin typeface="+mn-lt"/>
                <a:ea typeface="+mn-ea"/>
                <a:cs typeface="+mn-cs"/>
                <a:hlinkClick r:id="rId3"/>
              </a:rPr>
              <a:t>Agile Project Management</a:t>
            </a:r>
            <a:r>
              <a:rPr lang="en-US" sz="1200" b="0" i="0" u="none" strike="noStrike" kern="1200" dirty="0" smtClean="0">
                <a:solidFill>
                  <a:schemeClr val="tx1"/>
                </a:solidFill>
                <a:effectLst/>
                <a:latin typeface="+mn-lt"/>
                <a:ea typeface="+mn-ea"/>
                <a:cs typeface="+mn-cs"/>
                <a:hlinkClick r:id="rId3"/>
              </a:rPr>
              <a:t>2</a:t>
            </a:r>
            <a:r>
              <a:rPr lang="en-US" sz="1200" b="0" i="0" u="none" strike="noStrike" kern="1200" baseline="30000" dirty="0" smtClean="0">
                <a:solidFill>
                  <a:schemeClr val="tx1"/>
                </a:solidFill>
                <a:effectLst/>
                <a:latin typeface="+mn-lt"/>
                <a:ea typeface="+mn-ea"/>
                <a:cs typeface="+mn-cs"/>
                <a:hlinkClick r:id="rId3"/>
              </a:rPr>
              <a:t>nd</a:t>
            </a:r>
            <a:r>
              <a:rPr lang="en-US" sz="1200" b="0" i="0" u="none" strike="noStrike" kern="1200" dirty="0" smtClean="0">
                <a:solidFill>
                  <a:schemeClr val="tx1"/>
                </a:solidFill>
                <a:effectLst/>
                <a:latin typeface="+mn-lt"/>
                <a:ea typeface="+mn-ea"/>
                <a:cs typeface="+mn-cs"/>
                <a:hlinkClick r:id="rId3"/>
              </a:rPr>
              <a:t> Edition</a:t>
            </a:r>
            <a:r>
              <a:rPr lang="en-US" sz="1200" b="0" i="0" kern="1200" dirty="0" smtClean="0">
                <a:solidFill>
                  <a:schemeClr val="tx1"/>
                </a:solidFill>
                <a:effectLst/>
                <a:latin typeface="+mn-lt"/>
                <a:ea typeface="+mn-ea"/>
                <a:cs typeface="+mn-cs"/>
              </a:rPr>
              <a:t>),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TODO: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se </a:t>
            </a:r>
            <a:r>
              <a:rPr lang="en-US" sz="1200" b="1" i="0" kern="1200" baseline="0" dirty="0" err="1" smtClean="0">
                <a:solidFill>
                  <a:schemeClr val="tx1"/>
                </a:solidFill>
                <a:effectLst/>
                <a:latin typeface="+mn-lt"/>
                <a:ea typeface="+mn-ea"/>
                <a:cs typeface="+mn-cs"/>
              </a:rPr>
              <a:t>pueden</a:t>
            </a:r>
            <a:r>
              <a:rPr lang="en-US" sz="1200" b="1" i="0" kern="1200" baseline="0" dirty="0" smtClean="0">
                <a:solidFill>
                  <a:schemeClr val="tx1"/>
                </a:solidFill>
                <a:effectLst/>
                <a:latin typeface="+mn-lt"/>
                <a:ea typeface="+mn-ea"/>
                <a:cs typeface="+mn-cs"/>
              </a:rPr>
              <a:t> responder</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IMPORTANTES</a:t>
            </a:r>
          </a:p>
          <a:p>
            <a:r>
              <a:rPr lang="es-PE" dirty="0" smtClean="0">
                <a:hlinkClick r:id="rId5"/>
              </a:rPr>
              <a:t>http://theagileexecutive.com/2010/05/19/how-many-metrics-do-you-need-to-effectively-govern-the-software-process/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cost and technical debt address the most important high level governance considerations:</a:t>
            </a:r>
          </a:p>
          <a:p>
            <a:r>
              <a:rPr lang="en-US" sz="1200" b="0" i="0" kern="1200" dirty="0" smtClean="0">
                <a:solidFill>
                  <a:schemeClr val="tx1"/>
                </a:solidFill>
                <a:effectLst/>
                <a:latin typeface="+mn-lt"/>
                <a:ea typeface="+mn-ea"/>
                <a:cs typeface="+mn-cs"/>
              </a:rPr>
              <a:t>Value –&gt; Why are we doing the project?</a:t>
            </a:r>
          </a:p>
          <a:p>
            <a:r>
              <a:rPr lang="en-US" sz="1200" b="0" i="0" kern="1200" dirty="0" smtClean="0">
                <a:solidFill>
                  <a:schemeClr val="tx1"/>
                </a:solidFill>
                <a:effectLst/>
                <a:latin typeface="+mn-lt"/>
                <a:ea typeface="+mn-ea"/>
                <a:cs typeface="+mn-cs"/>
              </a:rPr>
              <a:t>Cost –&gt; Can we afford the project?</a:t>
            </a:r>
          </a:p>
          <a:p>
            <a:r>
              <a:rPr lang="en-US" sz="1200" b="0" i="0" kern="1200" dirty="0" smtClean="0">
                <a:solidFill>
                  <a:schemeClr val="tx1"/>
                </a:solidFill>
                <a:effectLst/>
                <a:latin typeface="+mn-lt"/>
                <a:ea typeface="+mn-ea"/>
                <a:cs typeface="+mn-cs"/>
              </a:rPr>
              <a:t>Technical debt –&gt; Is the execution risk acceptable?</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solidFill>
                  <a:srgbClr val="FF0000"/>
                </a:solidFill>
              </a:rPr>
              <a:t>Más útil para iniciar discusión y no tanto como un número específico para una hoja de cálculo</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NOW WE CAN NOW DISCUSS TECHNICAL DEBT IN GENUINE FINANCIAL TERMS</a:t>
            </a:r>
          </a:p>
          <a:p>
            <a:pPr algn="l"/>
            <a:r>
              <a:rPr lang="es-PE" dirty="0" smtClean="0">
                <a:hlinkClick r:id="rId9"/>
              </a:rPr>
              <a:t>http://blog.cutter.com/2010/05/19/three-governance-metrics/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enable clients to quantify technical debt and express it in dollar terms. Now we can now discuss technical debt in genuine financial terms. For example: “Madam/Sir, your technical debt amounts to $2 per line of code.”</a:t>
            </a:r>
          </a:p>
          <a:p>
            <a:r>
              <a:rPr lang="en-US" sz="1200" b="0" i="0" kern="1200" dirty="0" smtClean="0">
                <a:solidFill>
                  <a:schemeClr val="tx1"/>
                </a:solidFill>
                <a:effectLst/>
                <a:latin typeface="+mn-lt"/>
                <a:ea typeface="+mn-ea"/>
                <a:cs typeface="+mn-cs"/>
              </a:rPr>
              <a:t>The ability to monetize technical debt enables convergence on two all-important “dimensions” of the software process:</a:t>
            </a:r>
          </a:p>
          <a:p>
            <a:r>
              <a:rPr lang="en-US" sz="1200" b="0" i="0" kern="1200" dirty="0" smtClean="0">
                <a:solidFill>
                  <a:schemeClr val="tx1"/>
                </a:solidFill>
                <a:effectLst/>
                <a:latin typeface="+mn-lt"/>
                <a:ea typeface="+mn-ea"/>
                <a:cs typeface="+mn-cs"/>
              </a:rPr>
              <a:t>Value, cost and technical debt come together to provide effective governance of the software process through the </a:t>
            </a:r>
            <a:r>
              <a:rPr lang="en-US" sz="1200" b="0" i="0" u="none" strike="noStrike" kern="1200" dirty="0" smtClean="0">
                <a:solidFill>
                  <a:schemeClr val="tx1"/>
                </a:solidFill>
                <a:effectLst/>
                <a:latin typeface="+mn-lt"/>
                <a:ea typeface="+mn-ea"/>
                <a:cs typeface="+mn-cs"/>
                <a:hlinkClick r:id="rId10"/>
              </a:rPr>
              <a:t>Agile Triangle framework</a:t>
            </a:r>
            <a:r>
              <a:rPr lang="en-US" sz="1200" b="0" i="0" kern="1200" dirty="0" smtClean="0">
                <a:solidFill>
                  <a:schemeClr val="tx1"/>
                </a:solidFill>
                <a:effectLst/>
                <a:latin typeface="+mn-lt"/>
                <a:ea typeface="+mn-ea"/>
                <a:cs typeface="+mn-cs"/>
              </a:rPr>
              <a:t> developed by Cutter Fellow Jim </a:t>
            </a:r>
            <a:r>
              <a:rPr lang="en-US" sz="1200" b="0" i="0" kern="1200" dirty="0" err="1" smtClean="0">
                <a:solidFill>
                  <a:schemeClr val="tx1"/>
                </a:solidFill>
                <a:effectLst/>
                <a:latin typeface="+mn-lt"/>
                <a:ea typeface="+mn-ea"/>
                <a:cs typeface="+mn-cs"/>
              </a:rPr>
              <a:t>Highsmith</a:t>
            </a:r>
            <a:r>
              <a:rPr lang="en-US" sz="1200" b="0" i="0" kern="1200" dirty="0" smtClean="0">
                <a:solidFill>
                  <a:schemeClr val="tx1"/>
                </a:solidFill>
                <a:effectLst/>
                <a:latin typeface="+mn-lt"/>
                <a:ea typeface="+mn-ea"/>
                <a:cs typeface="+mn-cs"/>
              </a:rPr>
              <a:t>. Technical and non-technical people have a meaningful common denominator ($) for dialoging.</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dirty="0" smtClean="0"/>
              <a:t>http://www.dhmedia.com.au/article/10-famous-drupal-websites</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 risk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perspective.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err="1" smtClean="0"/>
              <a:t>Drupal</a:t>
            </a:r>
            <a:r>
              <a:rPr lang="es-PE" dirty="0" smtClean="0"/>
              <a:t> se ha caracterizado por ciclos</a:t>
            </a:r>
            <a:r>
              <a:rPr lang="es-PE" baseline="0" dirty="0" smtClean="0"/>
              <a:t> pequeños de </a:t>
            </a:r>
            <a:r>
              <a:rPr lang="es-PE" baseline="0" dirty="0" err="1" smtClean="0"/>
              <a:t>releases</a:t>
            </a:r>
            <a:r>
              <a:rPr lang="es-PE" baseline="0" dirty="0" smtClean="0"/>
              <a:t>.</a:t>
            </a:r>
          </a:p>
          <a:p>
            <a:endParaRPr lang="es-PE" dirty="0" smtClean="0"/>
          </a:p>
          <a:p>
            <a:r>
              <a:rPr lang="es-PE" dirty="0" smtClean="0"/>
              <a:t>Qué</a:t>
            </a:r>
            <a:r>
              <a:rPr lang="es-PE" baseline="0" dirty="0" smtClean="0"/>
              <a:t> es lo que está ocasionando que los bugs </a:t>
            </a:r>
            <a:r>
              <a:rPr lang="es-PE" baseline="0" dirty="0" err="1" smtClean="0"/>
              <a:t>crescan</a:t>
            </a:r>
            <a:r>
              <a:rPr lang="es-PE" baseline="0" dirty="0" smtClean="0"/>
              <a:t>, por lo tanto que existan etapas largas de pruebas que terminan impactando en las fechas de los </a:t>
            </a:r>
            <a:r>
              <a:rPr lang="es-PE" baseline="0" dirty="0" err="1" smtClean="0"/>
              <a:t>releases</a:t>
            </a:r>
            <a:r>
              <a:rPr lang="es-PE" baseline="0" dirty="0" smtClean="0"/>
              <a:t> y finalmente </a:t>
            </a:r>
            <a:r>
              <a:rPr lang="es-PE" baseline="0" dirty="0" err="1" smtClean="0"/>
              <a:t>difucultanto</a:t>
            </a:r>
            <a:r>
              <a:rPr lang="es-PE" baseline="0" dirty="0" smtClean="0"/>
              <a:t> que el producto responda a las necesidades de mercado</a:t>
            </a:r>
          </a:p>
          <a:p>
            <a:endParaRPr lang="es-PE" baseline="0" dirty="0" smtClean="0"/>
          </a:p>
          <a:p>
            <a:r>
              <a:rPr lang="es-PE" baseline="0" dirty="0" smtClean="0"/>
              <a:t>Entonces cual ese problema, ese asesino oculto a</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smtClean="0"/>
          </a:p>
          <a:p>
            <a:endParaRPr lang="es-PE" dirty="0" smtClean="0"/>
          </a:p>
          <a:p>
            <a:r>
              <a:rPr lang="es-PE" dirty="0" smtClean="0"/>
              <a:t>Aunque que</a:t>
            </a:r>
            <a:r>
              <a:rPr lang="es-PE" baseline="0" dirty="0" smtClean="0"/>
              <a:t> todos salgan despavoridos queriendo cambiar sus blogs o páginas esta historia tiene un final feliz. Y el primer paso para llegar a este final feliz es que el equipo de </a:t>
            </a:r>
            <a:r>
              <a:rPr lang="es-PE" baseline="0" dirty="0" err="1" smtClean="0"/>
              <a:t>Drupal</a:t>
            </a:r>
            <a:r>
              <a:rPr lang="es-PE" baseline="0" dirty="0" smtClean="0"/>
              <a:t> ya ha encontrado el problema y es nada más y nada menos que la TD. Ese asesino silencioso que puede acabar poco a poco con productos y empresas.</a:t>
            </a:r>
          </a:p>
          <a:p>
            <a:endParaRPr lang="es-PE" baseline="0" dirty="0" smtClean="0"/>
          </a:p>
          <a:p>
            <a:r>
              <a:rPr lang="es-PE" baseline="0" dirty="0" smtClean="0"/>
              <a:t>Antes de contar en que acaba esta historia, expliquemos que es esto de deuda técnica.</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choices: Ship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Ward Cunningham </a:t>
            </a:r>
            <a:r>
              <a:rPr lang="en-US" sz="1200" b="0" i="0" kern="1200" dirty="0" err="1" smtClean="0">
                <a:solidFill>
                  <a:schemeClr val="tx1"/>
                </a:solidFill>
                <a:effectLst/>
                <a:latin typeface="+mn-lt"/>
                <a:ea typeface="+mn-ea"/>
                <a:cs typeface="+mn-cs"/>
              </a:rPr>
              <a:t>desarrolló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metáfora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ayuda</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entender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problema</a:t>
            </a:r>
            <a:r>
              <a:rPr lang="en-US" sz="1200" b="0" i="0" kern="1200" baseline="0" dirty="0" smtClean="0">
                <a:solidFill>
                  <a:schemeClr val="tx1"/>
                </a:solidFill>
                <a:effectLst/>
                <a:latin typeface="+mn-lt"/>
                <a:ea typeface="+mn-ea"/>
                <a:cs typeface="+mn-cs"/>
              </a:rPr>
              <a:t>, en la </a:t>
            </a:r>
            <a:r>
              <a:rPr lang="en-US" sz="1200" b="0" i="0" kern="1200" baseline="0" dirty="0" err="1" smtClean="0">
                <a:solidFill>
                  <a:schemeClr val="tx1"/>
                </a:solidFill>
                <a:effectLst/>
                <a:latin typeface="+mn-lt"/>
                <a:ea typeface="+mn-ea"/>
                <a:cs typeface="+mn-cs"/>
              </a:rPr>
              <a:t>cuál</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hace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analogía</a:t>
            </a:r>
            <a:r>
              <a:rPr lang="en-US" sz="1200" b="0" i="0" kern="1200" baseline="0" dirty="0" smtClean="0">
                <a:solidFill>
                  <a:schemeClr val="tx1"/>
                </a:solidFill>
                <a:effectLst/>
                <a:latin typeface="+mn-lt"/>
                <a:ea typeface="+mn-ea"/>
                <a:cs typeface="+mn-cs"/>
              </a:rPr>
              <a:t> entre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financieras</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METAFORA</a:t>
            </a:r>
          </a:p>
          <a:p>
            <a:r>
              <a:rPr lang="en-US" sz="1200" b="0" i="0" kern="1200" dirty="0" err="1" smtClean="0">
                <a:solidFill>
                  <a:schemeClr val="tx1"/>
                </a:solidFill>
                <a:effectLst/>
                <a:latin typeface="+mn-lt"/>
                <a:ea typeface="+mn-ea"/>
                <a:cs typeface="+mn-cs"/>
              </a:rPr>
              <a:t>Cada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vez</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nosotros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hacer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algo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rápida</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incurriendo</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decide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aprovechar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oportunidad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equipo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incurrir</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cumplir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uan</a:t>
            </a:r>
            <a:r>
              <a:rPr lang="en-US" sz="1200" b="0" i="0" kern="1200" baseline="0" dirty="0" smtClean="0">
                <a:solidFill>
                  <a:schemeClr val="tx1"/>
                </a:solidFill>
                <a:effectLst/>
                <a:latin typeface="+mn-lt"/>
                <a:ea typeface="+mn-ea"/>
                <a:cs typeface="+mn-cs"/>
              </a:rPr>
              <a:t> meta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similar a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intereses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aparecen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esfuerzo</a:t>
            </a:r>
            <a:r>
              <a:rPr lang="en-US" sz="1200" b="0" i="0" kern="1200" baseline="0" dirty="0" smtClean="0">
                <a:solidFill>
                  <a:schemeClr val="tx1"/>
                </a:solidFill>
                <a:effectLst/>
                <a:latin typeface="+mn-lt"/>
                <a:ea typeface="+mn-ea"/>
                <a:cs typeface="+mn-cs"/>
              </a:rPr>
              <a:t> extra o </a:t>
            </a:r>
            <a:r>
              <a:rPr lang="en-US" sz="1200" b="0" i="0" kern="1200" baseline="0" dirty="0" err="1" smtClean="0">
                <a:solidFill>
                  <a:schemeClr val="tx1"/>
                </a:solidFill>
                <a:effectLst/>
                <a:latin typeface="+mn-lt"/>
                <a:ea typeface="+mn-ea"/>
                <a:cs typeface="+mn-cs"/>
              </a:rPr>
              <a:t>problemas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enfrentar</a:t>
            </a:r>
            <a:r>
              <a:rPr lang="en-US" sz="1200" b="0" i="0" kern="1200" baseline="0" dirty="0" smtClean="0">
                <a:solidFill>
                  <a:schemeClr val="tx1"/>
                </a:solidFill>
                <a:effectLst/>
                <a:latin typeface="+mn-lt"/>
                <a:ea typeface="+mn-ea"/>
                <a:cs typeface="+mn-cs"/>
              </a:rPr>
              <a:t> en el </a:t>
            </a:r>
            <a:r>
              <a:rPr lang="en-US" sz="1200" b="0" i="0" kern="1200" baseline="0" dirty="0" err="1" smtClean="0">
                <a:solidFill>
                  <a:schemeClr val="tx1"/>
                </a:solidFill>
                <a:effectLst/>
                <a:latin typeface="+mn-lt"/>
                <a:ea typeface="+mn-ea"/>
                <a:cs typeface="+mn-cs"/>
              </a:rPr>
              <a:t>futuro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debido</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diseño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sz="1200" dirty="0" smtClean="0"/>
              <a:t>“</a:t>
            </a:r>
            <a:r>
              <a:rPr lang="en-US" sz="1200" dirty="0" err="1" smtClean="0"/>
              <a:t>Technical!debt</a:t>
            </a:r>
            <a:r>
              <a:rPr lang="en-US" sz="1200" baseline="0" dirty="0" smtClean="0"/>
              <a:t> </a:t>
            </a:r>
            <a:r>
              <a:rPr lang="en-US" sz="1200" dirty="0" smtClean="0"/>
              <a:t>is</a:t>
            </a:r>
            <a:r>
              <a:rPr lang="en-US" sz="1200" baseline="0" dirty="0" smtClean="0"/>
              <a:t>  </a:t>
            </a:r>
            <a:r>
              <a:rPr lang="en-US" sz="1200" dirty="0" smtClean="0"/>
              <a:t>everything</a:t>
            </a:r>
            <a:r>
              <a:rPr lang="en-US" sz="1200" baseline="0" dirty="0" smtClean="0"/>
              <a:t> </a:t>
            </a:r>
            <a:r>
              <a:rPr lang="en-US" sz="1200" dirty="0" smtClean="0"/>
              <a:t>that makes</a:t>
            </a:r>
            <a:r>
              <a:rPr lang="en-US" sz="1200" baseline="0" dirty="0" smtClean="0"/>
              <a:t> </a:t>
            </a:r>
            <a:r>
              <a:rPr lang="en-US" sz="1200" dirty="0" smtClean="0"/>
              <a:t>your</a:t>
            </a:r>
            <a:r>
              <a:rPr lang="en-US" sz="1200" baseline="0" dirty="0" smtClean="0"/>
              <a:t> </a:t>
            </a:r>
            <a:r>
              <a:rPr lang="en-US" sz="1200" dirty="0" smtClean="0"/>
              <a:t>code</a:t>
            </a:r>
            <a:r>
              <a:rPr lang="en-US" sz="1200" baseline="0" dirty="0" smtClean="0"/>
              <a:t> </a:t>
            </a:r>
            <a:r>
              <a:rPr lang="en-US" sz="1200" dirty="0" smtClean="0"/>
              <a:t>harder</a:t>
            </a:r>
            <a:r>
              <a:rPr lang="en-US" sz="1200" baseline="0" dirty="0" smtClean="0"/>
              <a:t> </a:t>
            </a:r>
            <a:r>
              <a:rPr lang="en-US" sz="1200" dirty="0" smtClean="0"/>
              <a:t>to</a:t>
            </a:r>
            <a:r>
              <a:rPr lang="en-US" sz="1200" baseline="0" dirty="0" smtClean="0"/>
              <a:t> </a:t>
            </a:r>
            <a:r>
              <a:rPr lang="en-US" sz="1200" dirty="0" smtClean="0"/>
              <a:t>change.”</a:t>
            </a:r>
          </a:p>
          <a:p>
            <a:r>
              <a:rPr lang="en-US" sz="1200" dirty="0" smtClean="0"/>
              <a:t>(</a:t>
            </a:r>
            <a:r>
              <a:rPr lang="en-US" sz="1200" dirty="0" err="1" smtClean="0"/>
              <a:t>Tom!Poppendiek</a:t>
            </a:r>
            <a:r>
              <a:rPr lang="en-US" sz="1200" baseline="0" dirty="0" smtClean="0"/>
              <a:t> </a:t>
            </a:r>
            <a:r>
              <a:rPr lang="en-US" sz="1200" dirty="0" err="1" smtClean="0"/>
              <a:t>Lean!So</a:t>
            </a:r>
            <a:r>
              <a:rPr lang="en-US" sz="1200" dirty="0" smtClean="0"/>
              <a:t>[ware!</a:t>
            </a:r>
            <a:r>
              <a:rPr lang="en-US" sz="1200" baseline="0" dirty="0" smtClean="0"/>
              <a:t> </a:t>
            </a:r>
            <a:r>
              <a:rPr lang="en-US" sz="1200" dirty="0" smtClean="0"/>
              <a:t>Development)</a:t>
            </a:r>
          </a:p>
          <a:p>
            <a:endParaRPr lang="es-PE" sz="1200" dirty="0" smtClean="0"/>
          </a:p>
          <a:p>
            <a:r>
              <a:rPr lang="es-PE" sz="1200" b="1" i="1" dirty="0" err="1" smtClean="0"/>
              <a:t>Ref</a:t>
            </a:r>
            <a:r>
              <a:rPr lang="es-PE" sz="1200" b="1" i="1" dirty="0" smtClean="0"/>
              <a:t>: </a:t>
            </a:r>
            <a:r>
              <a:rPr lang="es-PE" sz="1200" b="1" i="1" dirty="0" err="1" smtClean="0"/>
              <a:t>Managing</a:t>
            </a:r>
            <a:r>
              <a:rPr lang="es-PE" sz="1200" b="1" i="1" baseline="0" dirty="0" smtClean="0"/>
              <a:t> TD – ACM </a:t>
            </a:r>
            <a:r>
              <a:rPr lang="es-PE" sz="1200" b="1" i="1" baseline="0" dirty="0" err="1" smtClean="0"/>
              <a:t>Queue</a:t>
            </a:r>
            <a:r>
              <a:rPr lang="es-PE" sz="1200" b="1" i="1" baseline="0" dirty="0" smtClean="0"/>
              <a:t> – </a:t>
            </a:r>
            <a:r>
              <a:rPr lang="es-PE" sz="1200" b="1" i="1" baseline="0" dirty="0" err="1" smtClean="0"/>
              <a:t>Pag</a:t>
            </a:r>
            <a:r>
              <a:rPr lang="es-PE" sz="1200" b="1" i="1" baseline="0" dirty="0" smtClean="0"/>
              <a:t> 1</a:t>
            </a:r>
            <a:endParaRPr lang="es-PE" sz="1200" b="1" i="1" dirty="0" smtClean="0"/>
          </a:p>
          <a:p>
            <a:r>
              <a:rPr lang="en-US" sz="1200" dirty="0" smtClean="0"/>
              <a:t>Technical debt often results from the tension between engineering “best practices” and other factors (ship date, cost of </a:t>
            </a:r>
            <a:r>
              <a:rPr lang="en-US" sz="1200" dirty="0" err="1" smtClean="0"/>
              <a:t>tools,and</a:t>
            </a:r>
            <a:r>
              <a:rPr lang="en-US" sz="1200" dirty="0" smtClean="0"/>
              <a:t> the skills of the engineers that are available, among others).Roughly</a:t>
            </a:r>
            <a:r>
              <a:rPr lang="en-US" sz="1200" baseline="0" dirty="0" smtClean="0"/>
              <a:t> </a:t>
            </a:r>
            <a:r>
              <a:rPr lang="en-US" sz="1200" dirty="0" smtClean="0"/>
              <a:t>speaking, technical debt is acquired when engineers take shortcuts that fall short of best practices</a:t>
            </a:r>
            <a:endParaRPr lang="es-PE" sz="1200" dirty="0" smtClean="0"/>
          </a:p>
          <a:p>
            <a:endParaRPr lang="es-PE" sz="1200" dirty="0" smtClean="0"/>
          </a:p>
          <a:p>
            <a:r>
              <a:rPr lang="es-PE" sz="1200" dirty="0" smtClean="0"/>
              <a:t>WHY SHOULD</a:t>
            </a:r>
            <a:r>
              <a:rPr lang="es-PE" sz="1200" baseline="0" dirty="0" smtClean="0"/>
              <a:t> YOU CARE (WASTING MONEY, COST OF CHANGE, INTERESTS, TRIANGLE)</a:t>
            </a:r>
            <a:endParaRPr lang="es-PE" sz="120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197515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6" Type="http://schemas.openxmlformats.org/officeDocument/2006/relationships/image" Target="../media/image11.emf"/><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hart" Target="../charts/char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hart" Target="../charts/char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1.wdp"/><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3832698"/>
            <a:ext cx="9144000" cy="302530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460242"/>
            <a:ext cx="7659973" cy="1463667"/>
          </a:xfrm>
        </p:spPr>
        <p:txBody>
          <a:bodyPr/>
          <a:lstStyle/>
          <a:p>
            <a:pPr algn="l"/>
            <a:r>
              <a:rPr lang="es-PE" sz="4800" dirty="0" smtClean="0">
                <a:solidFill>
                  <a:schemeClr val="tx1"/>
                </a:solidFill>
                <a:effectLst>
                  <a:outerShdw blurRad="38100" dist="38100" dir="2700000" algn="tl">
                    <a:srgbClr val="000000">
                      <a:alpha val="43137"/>
                    </a:srgbClr>
                  </a:outerShdw>
                </a:effectLst>
              </a:rPr>
              <a:t>SOFTWARE DEBT</a:t>
            </a:r>
            <a:r>
              <a:rPr lang="es-PE" dirty="0" smtClean="0">
                <a:effectLst>
                  <a:outerShdw blurRad="38100" dist="38100" dir="2700000" algn="tl">
                    <a:srgbClr val="000000">
                      <a:alpha val="43137"/>
                    </a:srgbClr>
                  </a:outerShdw>
                </a:effectLst>
              </a:rPr>
              <a:t/>
            </a:r>
            <a:br>
              <a:rPr lang="es-PE" dirty="0" smtClean="0">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QUÉ ES Y CÓMO </a:t>
            </a:r>
            <a:br>
              <a:rPr lang="es-PE" sz="3200" dirty="0" smtClean="0">
                <a:solidFill>
                  <a:schemeClr val="bg1"/>
                </a:solidFill>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GESTIONARLO HOLÍSTICAMENTE</a:t>
            </a:r>
            <a:endParaRPr lang="es-PE" sz="3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94295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8000"/>
            <a:ext cx="8229600" cy="1225685"/>
          </a:xfrm>
        </p:spPr>
        <p:txBody>
          <a:bodyPr/>
          <a:lstStyle/>
          <a:p>
            <a:r>
              <a:rPr lang="es-PE" b="1" dirty="0" smtClean="0">
                <a:latin typeface="Novecento wide Book" pitchFamily="50" charset="0"/>
              </a:rPr>
              <a:t>¿CÓMO LUCE LA </a:t>
            </a:r>
            <a:br>
              <a:rPr lang="es-PE" b="1" dirty="0" smtClean="0">
                <a:latin typeface="Novecento wide Book" pitchFamily="50" charset="0"/>
              </a:rPr>
            </a:br>
            <a:r>
              <a:rPr lang="es-PE" b="1" dirty="0" smtClean="0">
                <a:latin typeface="Novecento wide Book" pitchFamily="50" charset="0"/>
              </a:rPr>
              <a:t>DEUDA TÉCNICA?</a:t>
            </a:r>
            <a:endParaRPr lang="es-PE" sz="3600" b="1" dirty="0">
              <a:solidFill>
                <a:schemeClr val="tx1"/>
              </a:solidFill>
              <a:latin typeface="Novecento wide Book" pitchFamily="50" charset="0"/>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pic>
        <p:nvPicPr>
          <p:cNvPr id="2050" name="Picture 2" descr="http://img.brightcove.com/video-play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063" y="1855157"/>
            <a:ext cx="4801837" cy="4070695"/>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14337" y="6067335"/>
            <a:ext cx="8457288" cy="523220"/>
          </a:xfrm>
          <a:prstGeom prst="rect">
            <a:avLst/>
          </a:prstGeom>
        </p:spPr>
        <p:txBody>
          <a:bodyPr wrap="square">
            <a:spAutoFit/>
          </a:bodyPr>
          <a:lstStyle/>
          <a:p>
            <a:pPr algn="r"/>
            <a:r>
              <a:rPr lang="es-PE" sz="1400" dirty="0">
                <a:solidFill>
                  <a:srgbClr val="FF0000"/>
                </a:solidFill>
              </a:rPr>
              <a:t>https://</a:t>
            </a:r>
            <a:r>
              <a:rPr lang="es-PE" sz="1400" dirty="0" smtClean="0">
                <a:solidFill>
                  <a:srgbClr val="FF0000"/>
                </a:solidFill>
              </a:rPr>
              <a:t>elearning.industriallogic.com/gh/submit?Action=PageAction&amp;album=trw&amp;path=recognizingSmells/technicalDebt/technicalDebtMismanagement&amp;devLanguage=Cpp</a:t>
            </a:r>
          </a:p>
        </p:txBody>
      </p:sp>
    </p:spTree>
    <p:extLst>
      <p:ext uri="{BB962C8B-B14F-4D97-AF65-F5344CB8AC3E}">
        <p14:creationId xmlns:p14="http://schemas.microsoft.com/office/powerpoint/2010/main" val="240280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
        <p:nvSpPr>
          <p:cNvPr id="17" name="Title 4"/>
          <p:cNvSpPr>
            <a:spLocks noGrp="1"/>
          </p:cNvSpPr>
          <p:nvPr>
            <p:ph type="title"/>
          </p:nvPr>
        </p:nvSpPr>
        <p:spPr>
          <a:xfrm>
            <a:off x="457200" y="306000"/>
            <a:ext cx="8229600" cy="609600"/>
          </a:xfrm>
        </p:spPr>
        <p:txBody>
          <a:bodyPr/>
          <a:lstStyle/>
          <a:p>
            <a:r>
              <a:rPr lang="es-PE" b="1" dirty="0" smtClean="0">
                <a:latin typeface="Novecento wide Book" pitchFamily="50" charset="0"/>
              </a:rPr>
              <a:t>LA DEUDA TÉCNICA ES </a:t>
            </a:r>
            <a:r>
              <a:rPr lang="en-US" b="1" dirty="0" smtClean="0">
                <a:solidFill>
                  <a:srgbClr val="C00000"/>
                </a:solidFill>
                <a:latin typeface="Novecento wide Book" pitchFamily="50" charset="0"/>
              </a:rPr>
              <a:t>MALA</a:t>
            </a:r>
            <a:endParaRPr lang="en-US" b="1" dirty="0">
              <a:solidFill>
                <a:srgbClr val="C00000"/>
              </a:solidFill>
              <a:latin typeface="Novecento wide Book" pitchFamily="50" charset="0"/>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24657" y="288000"/>
            <a:ext cx="9033033" cy="76554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¿POR QUE NOS DEBE PREOCUPAR?</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283706536"/>
              </p:ext>
            </p:extLst>
          </p:nvPr>
        </p:nvGraphicFramePr>
        <p:xfrm>
          <a:off x="1570383" y="1297608"/>
          <a:ext cx="6003234" cy="518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30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s-PE" b="1" dirty="0">
                <a:latin typeface="Novecento wide Book" pitchFamily="50" charset="0"/>
              </a:rPr>
              <a:t>LA DEUDA TÉCNICA </a:t>
            </a:r>
            <a:r>
              <a:rPr lang="es-PE" b="1" dirty="0" smtClean="0">
                <a:latin typeface="Novecento wide Book" pitchFamily="50" charset="0"/>
              </a:rPr>
              <a:t>ES </a:t>
            </a:r>
            <a:r>
              <a:rPr lang="en-US" b="1" dirty="0" smtClean="0">
                <a:solidFill>
                  <a:srgbClr val="C00000"/>
                </a:solidFill>
                <a:latin typeface="Novecento wide Book" pitchFamily="50" charset="0"/>
              </a:rPr>
              <a:t>ADICTIVA</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técnica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2342146143"/>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43474" y="3315890"/>
            <a:ext cx="1467319"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a:latin typeface="Novecento wide Book" pitchFamily="50" charset="0"/>
              </a:rPr>
              <a:t>LA DEUDA TÉCNICA </a:t>
            </a:r>
            <a:r>
              <a:rPr lang="es-PE" b="1" dirty="0" smtClean="0">
                <a:latin typeface="Novecento wide Book" pitchFamily="50" charset="0"/>
              </a:rPr>
              <a:t>ES </a:t>
            </a:r>
            <a:r>
              <a:rPr lang="en-US" b="1" dirty="0" smtClean="0">
                <a:solidFill>
                  <a:srgbClr val="92D050"/>
                </a:solidFill>
                <a:latin typeface="Novecento wide Book" pitchFamily="50" charset="0"/>
              </a:rPr>
              <a:t>BUENA</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smtClean="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12574"/>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CLEAN CODE Y DISCIPLINA SON OBLIGATORIOS</a:t>
            </a:r>
            <a:endParaRPr lang="en-US" b="1" dirty="0">
              <a:latin typeface="Novecento wide Book" pitchFamily="50" charset="0"/>
            </a:endParaRPr>
          </a:p>
        </p:txBody>
      </p:sp>
      <p:sp>
        <p:nvSpPr>
          <p:cNvPr id="8" name="7 CuadroTexto"/>
          <p:cNvSpPr txBox="1"/>
          <p:nvPr/>
        </p:nvSpPr>
        <p:spPr>
          <a:xfrm>
            <a:off x="530817" y="2154264"/>
            <a:ext cx="8155983" cy="2831544"/>
          </a:xfrm>
          <a:prstGeom prst="rect">
            <a:avLst/>
          </a:prstGeom>
          <a:noFill/>
        </p:spPr>
        <p:txBody>
          <a:bodyPr wrap="square" rtlCol="0">
            <a:spAutoFit/>
          </a:bodyPr>
          <a:lstStyle/>
          <a:p>
            <a:pPr marL="285750" indent="-285750">
              <a:lnSpc>
                <a:spcPct val="150000"/>
              </a:lnSpc>
              <a:buFont typeface="Arial" pitchFamily="34" charset="0"/>
              <a:buChar char="•"/>
            </a:pPr>
            <a:r>
              <a:rPr lang="es-PE" sz="2400" dirty="0" smtClean="0">
                <a:solidFill>
                  <a:schemeClr val="accent2"/>
                </a:solidFill>
              </a:rPr>
              <a:t>El código es limpio? El código tiene pruebas?</a:t>
            </a:r>
          </a:p>
          <a:p>
            <a:pPr marL="285750" indent="-285750">
              <a:lnSpc>
                <a:spcPct val="150000"/>
              </a:lnSpc>
              <a:buFont typeface="Arial" pitchFamily="34" charset="0"/>
              <a:buChar char="•"/>
            </a:pPr>
            <a:r>
              <a:rPr lang="es-PE" sz="2400" dirty="0" smtClean="0">
                <a:solidFill>
                  <a:schemeClr val="accent2"/>
                </a:solidFill>
              </a:rPr>
              <a:t>Hay un objetivo que nos permita aprender?</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Hay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latin typeface="Novecento wide Book" pitchFamily="50" charset="0"/>
              </a:rPr>
              <a:t>EL PROBLEMA </a:t>
            </a:r>
            <a:br>
              <a:rPr lang="es-PE" sz="3600" b="1" dirty="0" smtClean="0">
                <a:latin typeface="Novecento wide Book" pitchFamily="50" charset="0"/>
              </a:rPr>
            </a:br>
            <a:r>
              <a:rPr lang="es-PE" sz="3600" b="1" dirty="0" smtClean="0">
                <a:latin typeface="Novecento wide Book" pitchFamily="50" charset="0"/>
              </a:rPr>
              <a:t>NO ES ELIMINAR LA DEUDA </a:t>
            </a:r>
            <a:br>
              <a:rPr lang="es-PE" sz="3600" b="1" dirty="0" smtClean="0">
                <a:latin typeface="Novecento wide Book" pitchFamily="50" charset="0"/>
              </a:rPr>
            </a:br>
            <a:r>
              <a:rPr lang="es-PE" sz="3600" b="1" dirty="0" smtClean="0">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385455"/>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650370"/>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
        <p:nvSpPr>
          <p:cNvPr id="27" name="26 Rectángulo redondeado"/>
          <p:cNvSpPr/>
          <p:nvPr/>
        </p:nvSpPr>
        <p:spPr>
          <a:xfrm>
            <a:off x="1536782" y="356979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Delivery</a:t>
            </a:r>
            <a:r>
              <a:rPr lang="en-US" sz="2000" dirty="0" smtClean="0"/>
              <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p:cNvSpPr>
          <p:nvPr/>
        </p:nvSpPr>
        <p:spPr bwMode="auto">
          <a:xfrm>
            <a:off x="3933112" y="835375"/>
            <a:ext cx="4602747"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NÚÑEZ</a:t>
            </a:r>
            <a:r>
              <a:rPr lang="en-US" altLang="es-PE" sz="4000" b="1" dirty="0" smtClean="0">
                <a:solidFill>
                  <a:schemeClr val="accent2"/>
                </a:solidFill>
                <a:latin typeface="+mj-lt"/>
                <a:ea typeface="ヒラギノ角ゴ ProN W6" charset="0"/>
                <a:cs typeface="ヒラギノ角ゴ ProN W6" charset="0"/>
                <a:sym typeface="Lucida Grande" charset="0"/>
              </a:rPr>
              <a:t/>
            </a:r>
            <a:br>
              <a:rPr lang="en-US" altLang="es-PE" sz="4000" b="1" dirty="0" smtClean="0">
                <a:solidFill>
                  <a:schemeClr val="accent2"/>
                </a:solidFill>
                <a:latin typeface="+mj-lt"/>
                <a:ea typeface="ヒラギノ角ゴ ProN W6" charset="0"/>
                <a:cs typeface="ヒラギノ角ゴ ProN W6" charset="0"/>
                <a:sym typeface="Lucida Grande" charset="0"/>
              </a:rPr>
            </a:br>
            <a:r>
              <a:rPr lang="en-US" altLang="es-PE" sz="1800" b="1" dirty="0" smtClean="0">
                <a:solidFill>
                  <a:schemeClr val="accent2"/>
                </a:solidFill>
                <a:latin typeface="+mj-lt"/>
                <a:ea typeface="ヒラギノ角ゴ ProN W6" charset="0"/>
                <a:cs typeface="ヒラギノ角ゴ ProN W6" charset="0"/>
                <a:sym typeface="Lucida Grande" charset="0"/>
              </a:rPr>
              <a:t>AGILE CONSULTANT &amp; 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15" name="1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74" y="1172075"/>
            <a:ext cx="2889408" cy="2889408"/>
          </a:xfrm>
          <a:prstGeom prst="rect">
            <a:avLst/>
          </a:prstGeom>
        </p:spPr>
      </p:pic>
      <p:pic>
        <p:nvPicPr>
          <p:cNvPr id="1026" name="Picture 2" descr="http://www.kleer.la/img/logos/logo-kle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4692" y="226060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world-psi.org/sites/default/files/styles/medium/public/images/news/peru_flag.gif?itok=v_JkhrK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916" y="2204495"/>
            <a:ext cx="576000" cy="3979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r="13820"/>
          <a:stretch/>
        </p:blipFill>
        <p:spPr>
          <a:xfrm>
            <a:off x="708229" y="4254732"/>
            <a:ext cx="7880342" cy="1555531"/>
          </a:xfrm>
          <a:prstGeom prst="rect">
            <a:avLst/>
          </a:prstGeom>
        </p:spPr>
      </p:pic>
      <p:sp>
        <p:nvSpPr>
          <p:cNvPr id="13" name="Text Box 2"/>
          <p:cNvSpPr txBox="1">
            <a:spLocks noChangeArrowheads="1"/>
          </p:cNvSpPr>
          <p:nvPr/>
        </p:nvSpPr>
        <p:spPr bwMode="auto">
          <a:xfrm>
            <a:off x="5412733" y="3096116"/>
            <a:ext cx="3167636" cy="886147"/>
          </a:xfrm>
          <a:prstGeom prst="rect">
            <a:avLst/>
          </a:prstGeom>
          <a:noFill/>
          <a:ln w="9525">
            <a:noFill/>
            <a:round/>
            <a:headEnd/>
            <a:tailEnd/>
          </a:ln>
        </p:spPr>
        <p:txBody>
          <a:bodyPr lIns="90000" tIns="46800" rIns="90000" bIns="46800"/>
          <a:lstStyle/>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angel.nunez@kleer.la</a:t>
            </a:r>
          </a:p>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t>
            </a:r>
            <a:r>
              <a:rPr lang="es-PE" sz="2000" dirty="0" smtClean="0">
                <a:solidFill>
                  <a:schemeClr val="accent2"/>
                </a:solidFill>
                <a:ea typeface="ヒラギノ角ゴ ProN W6" charset="0"/>
                <a:cs typeface="ヒラギノ角ゴ ProN W6" charset="0"/>
              </a:rPr>
              <a:t>snahider</a:t>
            </a:r>
            <a:endParaRPr lang="es-PE" sz="1600" dirty="0">
              <a:solidFill>
                <a:srgbClr val="000000"/>
              </a:solidFill>
            </a:endParaRPr>
          </a:p>
        </p:txBody>
      </p:sp>
      <p:pic>
        <p:nvPicPr>
          <p:cNvPr id="14" name="Picture 13"/>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45234" y="3335298"/>
            <a:ext cx="724978" cy="724978"/>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17043" y="3112102"/>
            <a:ext cx="381000" cy="381000"/>
          </a:xfrm>
          <a:prstGeom prst="rect">
            <a:avLst/>
          </a:prstGeom>
        </p:spPr>
      </p:pic>
    </p:spTree>
    <p:extLst>
      <p:ext uri="{BB962C8B-B14F-4D97-AF65-F5344CB8AC3E}">
        <p14:creationId xmlns:p14="http://schemas.microsoft.com/office/powerpoint/2010/main" val="3263041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a:spLocks noChangeAspect="1"/>
          </p:cNvSpPr>
          <p:nvPr/>
        </p:nvSpPr>
        <p:spPr>
          <a:xfrm>
            <a:off x="3600266" y="2823338"/>
            <a:ext cx="1943156" cy="1943048"/>
          </a:xfrm>
          <a:prstGeom prst="ellipse">
            <a:avLst/>
          </a:prstGeom>
          <a:noFill/>
          <a:ln w="101600" cmpd="sng">
            <a:solidFill>
              <a:srgbClr val="AAB5C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a:solidFill>
            <a:srgbClr val="AAB5C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61035" y="2693803"/>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5640764" y="4851339"/>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1680558" y="484656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506176" y="2693803"/>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480" y="3101140"/>
            <a:ext cx="272459" cy="612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854" y="3101140"/>
            <a:ext cx="272459" cy="612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190" y="3780224"/>
            <a:ext cx="272459" cy="612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523" y="3780224"/>
            <a:ext cx="272459" cy="612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937" y="3780224"/>
            <a:ext cx="272459" cy="612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431" y="3780224"/>
            <a:ext cx="272459" cy="612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758" y="3101140"/>
            <a:ext cx="272459" cy="612000"/>
          </a:xfrm>
          <a:prstGeom prst="rect">
            <a:avLst/>
          </a:prstGeom>
        </p:spPr>
      </p:pic>
      <p:grpSp>
        <p:nvGrpSpPr>
          <p:cNvPr id="42" name="63 Grupo"/>
          <p:cNvGrpSpPr/>
          <p:nvPr/>
        </p:nvGrpSpPr>
        <p:grpSpPr>
          <a:xfrm>
            <a:off x="3918569" y="2638404"/>
            <a:ext cx="1309216" cy="369870"/>
            <a:chOff x="4591177" y="1624259"/>
            <a:chExt cx="2009833" cy="1181429"/>
          </a:xfrm>
          <a:solidFill>
            <a:srgbClr val="FF0000"/>
          </a:solidFill>
        </p:grpSpPr>
        <p:sp>
          <p:nvSpPr>
            <p:cNvPr id="43"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4"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Negocio</a:t>
              </a:r>
              <a:endParaRPr lang="es-PE" sz="2000" kern="1200" dirty="0">
                <a:solidFill>
                  <a:schemeClr val="bg1"/>
                </a:solidFill>
              </a:endParaRPr>
            </a:p>
          </p:txBody>
        </p:sp>
      </p:grpSp>
      <p:grpSp>
        <p:nvGrpSpPr>
          <p:cNvPr id="46" name="63 Grupo"/>
          <p:cNvGrpSpPr/>
          <p:nvPr/>
        </p:nvGrpSpPr>
        <p:grpSpPr>
          <a:xfrm>
            <a:off x="3935342" y="4529191"/>
            <a:ext cx="1309216" cy="369870"/>
            <a:chOff x="4591177" y="1624259"/>
            <a:chExt cx="2009833" cy="1181429"/>
          </a:xfrm>
          <a:solidFill>
            <a:srgbClr val="00B050"/>
          </a:solidFill>
        </p:grpSpPr>
        <p:sp>
          <p:nvSpPr>
            <p:cNvPr id="51"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52"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Dev Team</a:t>
              </a:r>
              <a:endParaRPr lang="es-PE" sz="2000" kern="1200" dirty="0">
                <a:solidFill>
                  <a:schemeClr val="bg1"/>
                </a:solidFill>
              </a:endParaRPr>
            </a:p>
          </p:txBody>
        </p:sp>
      </p:grpSp>
    </p:spTree>
    <p:extLst>
      <p:ext uri="{BB962C8B-B14F-4D97-AF65-F5344CB8AC3E}">
        <p14:creationId xmlns:p14="http://schemas.microsoft.com/office/powerpoint/2010/main" val="1763687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6 Rectángulo"/>
          <p:cNvSpPr/>
          <p:nvPr/>
        </p:nvSpPr>
        <p:spPr>
          <a:xfrm>
            <a:off x="0" y="0"/>
            <a:ext cx="9144000" cy="112193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Y EDUCAR</a:t>
            </a:r>
            <a:endParaRPr lang="es-PE" b="1" dirty="0">
              <a:latin typeface="Novecento wide Book" pitchFamily="50" charset="0"/>
            </a:endParaRPr>
          </a:p>
        </p:txBody>
      </p:sp>
      <p:pic>
        <p:nvPicPr>
          <p:cNvPr id="34"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Tree>
    <p:extLst>
      <p:ext uri="{BB962C8B-B14F-4D97-AF65-F5344CB8AC3E}">
        <p14:creationId xmlns:p14="http://schemas.microsoft.com/office/powerpoint/2010/main" val="2987915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smtClean="0">
                <a:latin typeface="Novecento wide Book" pitchFamily="50" charset="0"/>
              </a:rPr>
              <a:t>PRODUCT 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75097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a:t>
            </a:r>
            <a:br>
              <a:rPr lang="es-PE" sz="3800" b="1" dirty="0" smtClean="0">
                <a:latin typeface="Novecento wide Book" pitchFamily="50" charset="0"/>
              </a:rPr>
            </a:br>
            <a:r>
              <a:rPr lang="es-PE" sz="3800" b="1" dirty="0" smtClean="0">
                <a:latin typeface="Novecento wide Book" pitchFamily="50" charset="0"/>
              </a:rPr>
              <a:t>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sp>
        <p:nvSpPr>
          <p:cNvPr id="2" name="1 CuadroTexto"/>
          <p:cNvSpPr txBox="1"/>
          <p:nvPr/>
        </p:nvSpPr>
        <p:spPr>
          <a:xfrm>
            <a:off x="1389922" y="5870322"/>
            <a:ext cx="6364153" cy="461665"/>
          </a:xfrm>
          <a:prstGeom prst="rect">
            <a:avLst/>
          </a:prstGeom>
          <a:noFill/>
        </p:spPr>
        <p:txBody>
          <a:bodyPr wrap="square" rtlCol="0">
            <a:spAutoFit/>
          </a:bodyPr>
          <a:lstStyle/>
          <a:p>
            <a:pPr algn="ctr"/>
            <a:r>
              <a:rPr lang="es-PE" sz="2400" dirty="0" smtClean="0">
                <a:solidFill>
                  <a:schemeClr val="accent2"/>
                </a:solidFill>
                <a:latin typeface="Arial" pitchFamily="34" charset="0"/>
                <a:cs typeface="Arial" pitchFamily="34" charset="0"/>
              </a:rPr>
              <a:t>¿</a:t>
            </a:r>
            <a:r>
              <a:rPr lang="es-PE" sz="2400" dirty="0" smtClean="0">
                <a:solidFill>
                  <a:schemeClr val="accent2"/>
                </a:solidFill>
              </a:rPr>
              <a:t>Qué alternativa elegirían?</a:t>
            </a:r>
            <a:endParaRPr lang="es-PE" sz="2400" dirty="0">
              <a:solidFill>
                <a:schemeClr val="accent2"/>
              </a:solidFill>
            </a:endParaRPr>
          </a:p>
        </p:txBody>
      </p:sp>
      <p:graphicFrame>
        <p:nvGraphicFramePr>
          <p:cNvPr id="3" name="2 Tabla"/>
          <p:cNvGraphicFramePr>
            <a:graphicFrameLocks noGrp="1"/>
          </p:cNvGraphicFramePr>
          <p:nvPr>
            <p:extLst>
              <p:ext uri="{D42A27DB-BD31-4B8C-83A1-F6EECF244321}">
                <p14:modId xmlns:p14="http://schemas.microsoft.com/office/powerpoint/2010/main" val="756265499"/>
              </p:ext>
            </p:extLst>
          </p:nvPr>
        </p:nvGraphicFramePr>
        <p:xfrm>
          <a:off x="590956" y="1116556"/>
          <a:ext cx="7962089" cy="4624888"/>
        </p:xfrm>
        <a:graphic>
          <a:graphicData uri="http://schemas.openxmlformats.org/drawingml/2006/table">
            <a:tbl>
              <a:tblPr firstRow="1" bandRow="1">
                <a:tableStyleId>{5C22544A-7EE6-4342-B048-85BDC9FD1C3A}</a:tableStyleId>
              </a:tblPr>
              <a:tblGrid>
                <a:gridCol w="3484791"/>
                <a:gridCol w="2201026"/>
                <a:gridCol w="2276272"/>
              </a:tblGrid>
              <a:tr h="697052">
                <a:tc>
                  <a:txBody>
                    <a:bodyPr/>
                    <a:lstStyle/>
                    <a:p>
                      <a:endParaRPr lang="es-PE" dirty="0"/>
                    </a:p>
                  </a:txBody>
                  <a:tcPr/>
                </a:tc>
                <a:tc>
                  <a:txBody>
                    <a:bodyPr/>
                    <a:lstStyle/>
                    <a:p>
                      <a:pPr algn="ctr"/>
                      <a:r>
                        <a:rPr lang="es-PE" dirty="0" smtClean="0"/>
                        <a:t>Tomando Deuda (Opción</a:t>
                      </a:r>
                      <a:r>
                        <a:rPr lang="es-PE" baseline="0" dirty="0" smtClean="0"/>
                        <a:t> 1)</a:t>
                      </a:r>
                      <a:endParaRPr lang="es-PE" dirty="0"/>
                    </a:p>
                  </a:txBody>
                  <a:tcPr/>
                </a:tc>
                <a:tc>
                  <a:txBody>
                    <a:bodyPr/>
                    <a:lstStyle/>
                    <a:p>
                      <a:pPr algn="ctr"/>
                      <a:r>
                        <a:rPr lang="es-PE" dirty="0" smtClean="0"/>
                        <a:t>Evitando </a:t>
                      </a:r>
                      <a:r>
                        <a:rPr lang="es-PE" baseline="0" dirty="0" smtClean="0"/>
                        <a:t>Deuda (Opción 2)</a:t>
                      </a:r>
                      <a:endParaRPr lang="es-PE" dirty="0"/>
                    </a:p>
                  </a:txBody>
                  <a:tcPr/>
                </a:tc>
              </a:tr>
              <a:tr h="403848">
                <a:tc>
                  <a:txBody>
                    <a:bodyPr/>
                    <a:lstStyle/>
                    <a:p>
                      <a:r>
                        <a:rPr lang="es-PE" dirty="0" smtClean="0">
                          <a:solidFill>
                            <a:schemeClr val="accent2"/>
                          </a:solidFill>
                        </a:rPr>
                        <a:t>Costo Mensual</a:t>
                      </a:r>
                      <a:r>
                        <a:rPr lang="es-PE" baseline="0" dirty="0" smtClean="0">
                          <a:solidFill>
                            <a:schemeClr val="accent2"/>
                          </a:solidFill>
                        </a:rPr>
                        <a:t> de Desarrollo</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r>
              <a:tr h="403848">
                <a:tc>
                  <a:txBody>
                    <a:bodyPr/>
                    <a:lstStyle/>
                    <a:p>
                      <a:r>
                        <a:rPr lang="es-PE" dirty="0" smtClean="0">
                          <a:solidFill>
                            <a:schemeClr val="accent2"/>
                          </a:solidFill>
                        </a:rPr>
                        <a:t>Meses Desarrollo</a:t>
                      </a:r>
                      <a:endParaRPr lang="es-PE" dirty="0">
                        <a:solidFill>
                          <a:schemeClr val="accent2"/>
                        </a:solidFill>
                      </a:endParaRPr>
                    </a:p>
                  </a:txBody>
                  <a:tcPr/>
                </a:tc>
                <a:tc>
                  <a:txBody>
                    <a:bodyPr/>
                    <a:lstStyle/>
                    <a:p>
                      <a:r>
                        <a:rPr lang="es-PE" dirty="0" smtClean="0">
                          <a:solidFill>
                            <a:schemeClr val="accent2"/>
                          </a:solidFill>
                        </a:rPr>
                        <a:t>10</a:t>
                      </a:r>
                      <a:endParaRPr lang="es-PE" dirty="0">
                        <a:solidFill>
                          <a:schemeClr val="accent2"/>
                        </a:solidFill>
                      </a:endParaRPr>
                    </a:p>
                  </a:txBody>
                  <a:tcPr/>
                </a:tc>
                <a:tc>
                  <a:txBody>
                    <a:bodyPr/>
                    <a:lstStyle/>
                    <a:p>
                      <a:r>
                        <a:rPr lang="es-PE" dirty="0" smtClean="0">
                          <a:solidFill>
                            <a:schemeClr val="accent2"/>
                          </a:solidFill>
                        </a:rPr>
                        <a:t>13</a:t>
                      </a:r>
                      <a:endParaRPr lang="es-PE" dirty="0">
                        <a:solidFill>
                          <a:schemeClr val="accent2"/>
                        </a:solidFill>
                      </a:endParaRPr>
                    </a:p>
                  </a:txBody>
                  <a:tcPr/>
                </a:tc>
              </a:tr>
              <a:tr h="403848">
                <a:tc>
                  <a:txBody>
                    <a:bodyPr/>
                    <a:lstStyle/>
                    <a:p>
                      <a:r>
                        <a:rPr lang="es-PE" dirty="0" smtClean="0">
                          <a:solidFill>
                            <a:schemeClr val="accent2"/>
                          </a:solidFill>
                        </a:rPr>
                        <a:t>Total</a:t>
                      </a:r>
                      <a:r>
                        <a:rPr lang="es-PE" baseline="0" dirty="0" smtClean="0">
                          <a:solidFill>
                            <a:schemeClr val="accent2"/>
                          </a:solidFill>
                        </a:rPr>
                        <a:t> </a:t>
                      </a:r>
                      <a:r>
                        <a:rPr lang="es-PE" dirty="0" smtClean="0">
                          <a:solidFill>
                            <a:schemeClr val="accent2"/>
                          </a:solidFill>
                        </a:rPr>
                        <a:t>Costo Desarrollo</a:t>
                      </a:r>
                      <a:endParaRPr lang="es-PE" dirty="0">
                        <a:solidFill>
                          <a:schemeClr val="accent2"/>
                        </a:solidFill>
                      </a:endParaRPr>
                    </a:p>
                  </a:txBody>
                  <a:tcPr/>
                </a:tc>
                <a:tc>
                  <a:txBody>
                    <a:bodyPr/>
                    <a:lstStyle/>
                    <a:p>
                      <a:r>
                        <a:rPr lang="es-PE" dirty="0" smtClean="0">
                          <a:solidFill>
                            <a:schemeClr val="accent2"/>
                          </a:solidFill>
                        </a:rPr>
                        <a:t>$1M</a:t>
                      </a:r>
                      <a:endParaRPr lang="es-PE" dirty="0">
                        <a:solidFill>
                          <a:schemeClr val="accent2"/>
                        </a:solidFill>
                      </a:endParaRPr>
                    </a:p>
                  </a:txBody>
                  <a:tcPr/>
                </a:tc>
                <a:tc>
                  <a:txBody>
                    <a:bodyPr/>
                    <a:lstStyle/>
                    <a:p>
                      <a:r>
                        <a:rPr lang="es-PE" dirty="0" smtClean="0">
                          <a:solidFill>
                            <a:schemeClr val="accent2"/>
                          </a:solidFill>
                        </a:rPr>
                        <a:t>$1.3M</a:t>
                      </a:r>
                      <a:endParaRPr lang="es-PE" dirty="0">
                        <a:solidFill>
                          <a:schemeClr val="accent2"/>
                        </a:solidFill>
                      </a:endParaRPr>
                    </a:p>
                  </a:txBody>
                  <a:tcPr/>
                </a:tc>
              </a:tr>
              <a:tr h="403848">
                <a:tc>
                  <a:txBody>
                    <a:bodyPr/>
                    <a:lstStyle/>
                    <a:p>
                      <a:r>
                        <a:rPr lang="es-PE" dirty="0" smtClean="0">
                          <a:solidFill>
                            <a:schemeClr val="accent2"/>
                          </a:solidFill>
                        </a:rPr>
                        <a:t>Perdidas en Ventas</a:t>
                      </a:r>
                      <a:endParaRPr lang="es-PE" dirty="0">
                        <a:solidFill>
                          <a:schemeClr val="accent2"/>
                        </a:solidFill>
                      </a:endParaRPr>
                    </a:p>
                  </a:txBody>
                  <a:tcPr/>
                </a:tc>
                <a:tc>
                  <a:txBody>
                    <a:bodyPr/>
                    <a:lstStyle/>
                    <a:p>
                      <a:endParaRPr lang="es-PE" dirty="0">
                        <a:solidFill>
                          <a:schemeClr val="accent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solidFill>
                            <a:schemeClr val="accent2"/>
                          </a:solidFill>
                        </a:rPr>
                        <a:t>$450k</a:t>
                      </a:r>
                    </a:p>
                  </a:txBody>
                  <a:tcPr/>
                </a:tc>
              </a:tr>
              <a:tr h="403848">
                <a:tc>
                  <a:txBody>
                    <a:bodyPr/>
                    <a:lstStyle/>
                    <a:p>
                      <a:r>
                        <a:rPr lang="es-PE" dirty="0" smtClean="0">
                          <a:solidFill>
                            <a:schemeClr val="accent2"/>
                          </a:solidFill>
                        </a:rPr>
                        <a:t>Atender</a:t>
                      </a:r>
                      <a:r>
                        <a:rPr lang="es-PE" baseline="0" dirty="0" smtClean="0">
                          <a:solidFill>
                            <a:schemeClr val="accent2"/>
                          </a:solidFill>
                        </a:rPr>
                        <a:t> Deuda - Meses</a:t>
                      </a:r>
                      <a:endParaRPr lang="es-PE" dirty="0">
                        <a:solidFill>
                          <a:schemeClr val="accent2"/>
                        </a:solidFill>
                      </a:endParaRPr>
                    </a:p>
                  </a:txBody>
                  <a:tcPr/>
                </a:tc>
                <a:tc>
                  <a:txBody>
                    <a:bodyPr/>
                    <a:lstStyle/>
                    <a:p>
                      <a:r>
                        <a:rPr lang="es-PE" dirty="0" smtClean="0">
                          <a:solidFill>
                            <a:schemeClr val="accent2"/>
                          </a:solidFill>
                        </a:rPr>
                        <a:t>4</a:t>
                      </a:r>
                      <a:endParaRPr lang="es-PE" dirty="0">
                        <a:solidFill>
                          <a:schemeClr val="accent2"/>
                        </a:solidFill>
                      </a:endParaRPr>
                    </a:p>
                  </a:txBody>
                  <a:tcPr/>
                </a:tc>
                <a:tc>
                  <a:txBody>
                    <a:bodyPr/>
                    <a:lstStyle/>
                    <a:p>
                      <a:endParaRPr lang="es-PE" dirty="0">
                        <a:solidFill>
                          <a:schemeClr val="accent2"/>
                        </a:solidFill>
                      </a:endParaRPr>
                    </a:p>
                  </a:txBody>
                  <a:tcPr/>
                </a:tc>
              </a:tr>
              <a:tr h="403848">
                <a:tc>
                  <a:txBody>
                    <a:bodyPr/>
                    <a:lstStyle/>
                    <a:p>
                      <a:r>
                        <a:rPr lang="es-PE" dirty="0" smtClean="0">
                          <a:solidFill>
                            <a:schemeClr val="accent2"/>
                          </a:solidFill>
                        </a:rPr>
                        <a:t>Atender Deuda Costo</a:t>
                      </a:r>
                      <a:endParaRPr lang="es-PE" dirty="0">
                        <a:solidFill>
                          <a:schemeClr val="accent2"/>
                        </a:solidFill>
                      </a:endParaRPr>
                    </a:p>
                  </a:txBody>
                  <a:tcPr/>
                </a:tc>
                <a:tc>
                  <a:txBody>
                    <a:bodyPr/>
                    <a:lstStyle/>
                    <a:p>
                      <a:r>
                        <a:rPr lang="es-PE" dirty="0" smtClean="0">
                          <a:solidFill>
                            <a:schemeClr val="accent2"/>
                          </a:solidFill>
                        </a:rPr>
                        <a:t>$400</a:t>
                      </a:r>
                      <a:endParaRPr lang="es-PE" dirty="0">
                        <a:solidFill>
                          <a:schemeClr val="accent2"/>
                        </a:solidFill>
                      </a:endParaRPr>
                    </a:p>
                  </a:txBody>
                  <a:tcPr/>
                </a:tc>
                <a:tc>
                  <a:txBody>
                    <a:bodyPr/>
                    <a:lstStyle/>
                    <a:p>
                      <a:endParaRPr lang="es-PE">
                        <a:solidFill>
                          <a:schemeClr val="accent2"/>
                        </a:solidFill>
                      </a:endParaRPr>
                    </a:p>
                  </a:txBody>
                  <a:tcPr/>
                </a:tc>
              </a:tr>
              <a:tr h="403848">
                <a:tc>
                  <a:txBody>
                    <a:bodyPr/>
                    <a:lstStyle/>
                    <a:p>
                      <a:r>
                        <a:rPr lang="es-PE" dirty="0" smtClean="0">
                          <a:solidFill>
                            <a:schemeClr val="accent2"/>
                          </a:solidFill>
                        </a:rPr>
                        <a:t>Costo Total </a:t>
                      </a:r>
                      <a:endParaRPr lang="es-PE" dirty="0">
                        <a:solidFill>
                          <a:schemeClr val="accent2"/>
                        </a:solidFill>
                      </a:endParaRPr>
                    </a:p>
                  </a:txBody>
                  <a:tcPr/>
                </a:tc>
                <a:tc>
                  <a:txBody>
                    <a:bodyPr/>
                    <a:lstStyle/>
                    <a:p>
                      <a:r>
                        <a:rPr lang="es-PE" dirty="0" smtClean="0">
                          <a:solidFill>
                            <a:schemeClr val="accent2"/>
                          </a:solidFill>
                        </a:rPr>
                        <a:t>$1.4M</a:t>
                      </a:r>
                      <a:endParaRPr lang="es-PE" dirty="0">
                        <a:solidFill>
                          <a:schemeClr val="accent2"/>
                        </a:solidFill>
                      </a:endParaRPr>
                    </a:p>
                  </a:txBody>
                  <a:tcPr/>
                </a:tc>
                <a:tc>
                  <a:txBody>
                    <a:bodyPr/>
                    <a:lstStyle/>
                    <a:p>
                      <a:r>
                        <a:rPr lang="es-PE" dirty="0" smtClean="0">
                          <a:solidFill>
                            <a:schemeClr val="accent2"/>
                          </a:solidFill>
                        </a:rPr>
                        <a:t>$1.75M</a:t>
                      </a:r>
                    </a:p>
                  </a:txBody>
                  <a:tcPr/>
                </a:tc>
              </a:tr>
              <a:tr h="697052">
                <a:tc>
                  <a:txBody>
                    <a:bodyPr/>
                    <a:lstStyle/>
                    <a:p>
                      <a:r>
                        <a:rPr lang="es-PE" dirty="0" smtClean="0">
                          <a:solidFill>
                            <a:schemeClr val="accent2"/>
                          </a:solidFill>
                        </a:rPr>
                        <a:t>Otros</a:t>
                      </a:r>
                      <a:r>
                        <a:rPr lang="es-PE" baseline="0" dirty="0" smtClean="0">
                          <a:solidFill>
                            <a:schemeClr val="accent2"/>
                          </a:solidFill>
                        </a:rPr>
                        <a:t> costos de </a:t>
                      </a:r>
                      <a:br>
                        <a:rPr lang="es-PE" baseline="0" dirty="0" smtClean="0">
                          <a:solidFill>
                            <a:schemeClr val="accent2"/>
                          </a:solidFill>
                        </a:rPr>
                      </a:br>
                      <a:r>
                        <a:rPr lang="es-PE" baseline="0" dirty="0" smtClean="0">
                          <a:solidFill>
                            <a:schemeClr val="accent2"/>
                          </a:solidFill>
                        </a:rPr>
                        <a:t>atender la deuda</a:t>
                      </a:r>
                      <a:endParaRPr lang="es-PE" dirty="0">
                        <a:solidFill>
                          <a:schemeClr val="accent2"/>
                        </a:solidFill>
                      </a:endParaRPr>
                    </a:p>
                  </a:txBody>
                  <a:tcPr/>
                </a:tc>
                <a:tc>
                  <a:txBody>
                    <a:bodyPr/>
                    <a:lstStyle/>
                    <a:p>
                      <a:r>
                        <a:rPr lang="es-PE" dirty="0" smtClean="0">
                          <a:solidFill>
                            <a:schemeClr val="accent2"/>
                          </a:solidFill>
                        </a:rPr>
                        <a:t>X+Y+Z</a:t>
                      </a:r>
                      <a:endParaRPr lang="es-PE" dirty="0">
                        <a:solidFill>
                          <a:schemeClr val="accent2"/>
                        </a:solidFill>
                      </a:endParaRPr>
                    </a:p>
                  </a:txBody>
                  <a:tcPr/>
                </a:tc>
                <a:tc>
                  <a:txBody>
                    <a:bodyPr/>
                    <a:lstStyle/>
                    <a:p>
                      <a:endParaRPr lang="es-PE" dirty="0" smtClean="0">
                        <a:solidFill>
                          <a:schemeClr val="accent2"/>
                        </a:solidFill>
                      </a:endParaRPr>
                    </a:p>
                  </a:txBody>
                  <a:tcPr/>
                </a:tc>
              </a:tr>
              <a:tr h="403848">
                <a:tc>
                  <a:txBody>
                    <a:bodyPr/>
                    <a:lstStyle/>
                    <a:p>
                      <a:r>
                        <a:rPr lang="es-PE" dirty="0" smtClean="0">
                          <a:solidFill>
                            <a:schemeClr val="accent2"/>
                          </a:solidFill>
                        </a:rPr>
                        <a:t>Costo Total Real</a:t>
                      </a:r>
                      <a:endParaRPr lang="es-PE" dirty="0">
                        <a:solidFill>
                          <a:schemeClr val="accent2"/>
                        </a:solidFill>
                      </a:endParaRPr>
                    </a:p>
                  </a:txBody>
                  <a:tcPr/>
                </a:tc>
                <a:tc>
                  <a:txBody>
                    <a:bodyPr/>
                    <a:lstStyle/>
                    <a:p>
                      <a:r>
                        <a:rPr lang="es-PE" dirty="0" smtClean="0">
                          <a:solidFill>
                            <a:schemeClr val="accent2"/>
                          </a:solidFill>
                        </a:rPr>
                        <a:t>$1.4M +x +y +z</a:t>
                      </a:r>
                      <a:endParaRPr lang="es-PE" dirty="0">
                        <a:solidFill>
                          <a:schemeClr val="accent2"/>
                        </a:solidFill>
                      </a:endParaRPr>
                    </a:p>
                  </a:txBody>
                  <a:tcPr/>
                </a:tc>
                <a:tc>
                  <a:txBody>
                    <a:bodyPr/>
                    <a:lstStyle/>
                    <a:p>
                      <a:r>
                        <a:rPr lang="es-PE" dirty="0" smtClean="0">
                          <a:solidFill>
                            <a:schemeClr val="accent2"/>
                          </a:solidFill>
                        </a:rPr>
                        <a:t>$1.75M</a:t>
                      </a:r>
                    </a:p>
                  </a:txBody>
                  <a:tcPr/>
                </a:tc>
              </a:tr>
            </a:tbl>
          </a:graphicData>
        </a:graphic>
      </p:graphicFrame>
      <p:sp>
        <p:nvSpPr>
          <p:cNvPr id="7" name="6 Rectángulo redondeado"/>
          <p:cNvSpPr/>
          <p:nvPr/>
        </p:nvSpPr>
        <p:spPr>
          <a:xfrm>
            <a:off x="622570" y="261812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617139" y="422967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9" name="8 Rectángulo redondeado"/>
          <p:cNvSpPr/>
          <p:nvPr/>
        </p:nvSpPr>
        <p:spPr>
          <a:xfrm>
            <a:off x="622570" y="5315934"/>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5447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544766" y="29995"/>
            <a:ext cx="3599234"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742390" y="2920995"/>
            <a:ext cx="3203986" cy="609600"/>
          </a:xfrm>
        </p:spPr>
        <p:txBody>
          <a:bodyPr/>
          <a:lstStyle/>
          <a:p>
            <a:r>
              <a:rPr lang="es-PE" dirty="0" smtClean="0"/>
              <a:t>VISUALIZAR Y</a:t>
            </a:r>
            <a:br>
              <a:rPr lang="es-PE" dirty="0" smtClean="0"/>
            </a:br>
            <a:r>
              <a:rPr lang="es-PE" dirty="0" smtClean="0"/>
              <a:t>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25630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656699" y="3934947"/>
            <a:ext cx="4242216" cy="2473377"/>
          </a:xfrm>
          <a:prstGeom prst="rect">
            <a:avLst/>
          </a:prstGeom>
        </p:spPr>
      </p:pic>
      <p:cxnSp>
        <p:nvCxnSpPr>
          <p:cNvPr id="6" name="5 Conector recto"/>
          <p:cNvCxnSpPr/>
          <p:nvPr/>
        </p:nvCxnSpPr>
        <p:spPr>
          <a:xfrm>
            <a:off x="44683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DE CÓDIGO</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
        <p:nvSpPr>
          <p:cNvPr id="5" name="4 Rectángulo redondeado"/>
          <p:cNvSpPr/>
          <p:nvPr/>
        </p:nvSpPr>
        <p:spPr>
          <a:xfrm>
            <a:off x="4572000" y="2860455"/>
            <a:ext cx="1844842"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7" name="6 Rectángulo redondeado"/>
          <p:cNvSpPr/>
          <p:nvPr/>
        </p:nvSpPr>
        <p:spPr>
          <a:xfrm>
            <a:off x="2237874" y="2618130"/>
            <a:ext cx="1163053" cy="1254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4572000" y="1291597"/>
            <a:ext cx="1427747"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defPPr>
              <a:defRPr lang="en-US"/>
            </a:defPPr>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dirty="0" smtClean="0"/>
              <a:t>VELOCITY &amp; BUGS</a:t>
            </a:r>
            <a:endParaRPr lang="es-PE" dirty="0"/>
          </a:p>
        </p:txBody>
      </p:sp>
      <p:graphicFrame>
        <p:nvGraphicFramePr>
          <p:cNvPr id="3" name="1 Gráfico"/>
          <p:cNvGraphicFramePr>
            <a:graphicFrameLocks/>
          </p:cNvGraphicFramePr>
          <p:nvPr>
            <p:extLst>
              <p:ext uri="{D42A27DB-BD31-4B8C-83A1-F6EECF244321}">
                <p14:modId xmlns:p14="http://schemas.microsoft.com/office/powerpoint/2010/main" val="4039637662"/>
              </p:ext>
            </p:extLst>
          </p:nvPr>
        </p:nvGraphicFramePr>
        <p:xfrm>
          <a:off x="709863" y="1283370"/>
          <a:ext cx="7724273" cy="4812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3687" y="45179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graphicFrame>
        <p:nvGraphicFramePr>
          <p:cNvPr id="17" name="1 Gráfico"/>
          <p:cNvGraphicFramePr>
            <a:graphicFrameLocks/>
          </p:cNvGraphicFramePr>
          <p:nvPr>
            <p:extLst>
              <p:ext uri="{D42A27DB-BD31-4B8C-83A1-F6EECF244321}">
                <p14:modId xmlns:p14="http://schemas.microsoft.com/office/powerpoint/2010/main" val="3578016646"/>
              </p:ext>
            </p:extLst>
          </p:nvPr>
        </p:nvGraphicFramePr>
        <p:xfrm>
          <a:off x="975035" y="2074290"/>
          <a:ext cx="7310513" cy="4020006"/>
        </p:xfrm>
        <a:graphic>
          <a:graphicData uri="http://schemas.openxmlformats.org/drawingml/2006/chart">
            <c:chart xmlns:c="http://schemas.openxmlformats.org/drawingml/2006/chart" xmlns:r="http://schemas.openxmlformats.org/officeDocument/2006/relationships" r:id="rId3"/>
          </a:graphicData>
        </a:graphic>
      </p:graphicFrame>
      <p:sp>
        <p:nvSpPr>
          <p:cNvPr id="18" name="2 Llamada rectangular"/>
          <p:cNvSpPr/>
          <p:nvPr/>
        </p:nvSpPr>
        <p:spPr>
          <a:xfrm>
            <a:off x="566964" y="234870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19" name="5 Llamada rectangular"/>
          <p:cNvSpPr/>
          <p:nvPr/>
        </p:nvSpPr>
        <p:spPr>
          <a:xfrm>
            <a:off x="924095" y="175071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20" name="6 Llamada rectangular"/>
          <p:cNvSpPr/>
          <p:nvPr/>
        </p:nvSpPr>
        <p:spPr>
          <a:xfrm>
            <a:off x="1436600" y="175071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21" name="8 Llamada rectangular"/>
          <p:cNvSpPr/>
          <p:nvPr/>
        </p:nvSpPr>
        <p:spPr>
          <a:xfrm>
            <a:off x="1944776" y="175071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22" name="9 Llamada rectangular"/>
          <p:cNvSpPr/>
          <p:nvPr/>
        </p:nvSpPr>
        <p:spPr>
          <a:xfrm>
            <a:off x="3167005" y="175071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23" name="11 Llamada rectangular"/>
          <p:cNvSpPr/>
          <p:nvPr/>
        </p:nvSpPr>
        <p:spPr>
          <a:xfrm>
            <a:off x="4305199" y="175071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24" name="12 Llamada rectangular"/>
          <p:cNvSpPr/>
          <p:nvPr/>
        </p:nvSpPr>
        <p:spPr>
          <a:xfrm>
            <a:off x="4905406" y="175071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25" name="13 Llamada rectangular"/>
          <p:cNvSpPr/>
          <p:nvPr/>
        </p:nvSpPr>
        <p:spPr>
          <a:xfrm>
            <a:off x="6509701" y="174499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26" name="14 Llamada rectangular"/>
          <p:cNvSpPr/>
          <p:nvPr/>
        </p:nvSpPr>
        <p:spPr>
          <a:xfrm>
            <a:off x="7916782" y="1738383"/>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V8</a:t>
            </a:r>
            <a:endParaRPr lang="es-PE" sz="1200" dirty="0"/>
          </a:p>
        </p:txBody>
      </p:sp>
      <p:sp>
        <p:nvSpPr>
          <p:cNvPr id="28" name="3 CuadroTexto"/>
          <p:cNvSpPr txBox="1"/>
          <p:nvPr/>
        </p:nvSpPr>
        <p:spPr>
          <a:xfrm>
            <a:off x="1121465" y="5254261"/>
            <a:ext cx="7525982" cy="1015663"/>
          </a:xfrm>
          <a:prstGeom prst="rect">
            <a:avLst/>
          </a:prstGeom>
          <a:noFill/>
        </p:spPr>
        <p:txBody>
          <a:bodyPr wrap="square" rtlCol="0">
            <a:spAutoFit/>
          </a:bodyPr>
          <a:lstStyle/>
          <a:p>
            <a:pPr marL="342900" indent="-342900">
              <a:buFont typeface="Arial"/>
              <a:buChar char="•"/>
            </a:pPr>
            <a:r>
              <a:rPr lang="es-PE" sz="2000" b="1" dirty="0" smtClean="0">
                <a:solidFill>
                  <a:srgbClr val="FF0000"/>
                </a:solidFill>
                <a:latin typeface="Arial" panose="020B0604020202020204" pitchFamily="34" charset="0"/>
                <a:cs typeface="Arial" panose="020B0604020202020204" pitchFamily="34" charset="0"/>
              </a:rPr>
              <a:t>Estimado No Cumplido Siguiente Release : Marzo 2013</a:t>
            </a:r>
          </a:p>
          <a:p>
            <a:pPr marL="342900" indent="-342900">
              <a:buFont typeface="Arial"/>
              <a:buChar char="•"/>
            </a:pPr>
            <a:r>
              <a:rPr lang="es-PE" sz="2000" b="1" dirty="0" smtClean="0">
                <a:solidFill>
                  <a:srgbClr val="FF0000"/>
                </a:solidFill>
                <a:latin typeface="Arial" panose="020B0604020202020204" pitchFamily="34" charset="0"/>
                <a:cs typeface="Arial" panose="020B0604020202020204" pitchFamily="34" charset="0"/>
              </a:rPr>
              <a:t>Hoy</a:t>
            </a:r>
            <a:r>
              <a:rPr lang="es-PE" sz="2000" b="1" dirty="0">
                <a:solidFill>
                  <a:srgbClr val="FF0000"/>
                </a:solidFill>
                <a:latin typeface="Arial" panose="020B0604020202020204" pitchFamily="34" charset="0"/>
                <a:cs typeface="Arial" panose="020B0604020202020204" pitchFamily="34" charset="0"/>
              </a:rPr>
              <a:t>: June </a:t>
            </a:r>
            <a:r>
              <a:rPr lang="es-PE" sz="2000" b="1" dirty="0" smtClean="0">
                <a:solidFill>
                  <a:srgbClr val="FF0000"/>
                </a:solidFill>
                <a:latin typeface="Arial" panose="020B0604020202020204" pitchFamily="34" charset="0"/>
                <a:cs typeface="Arial" panose="020B0604020202020204" pitchFamily="34" charset="0"/>
              </a:rPr>
              <a:t>2013</a:t>
            </a:r>
          </a:p>
          <a:p>
            <a:pPr marL="342900" indent="-342900">
              <a:buFont typeface="Arial"/>
              <a:buChar char="•"/>
            </a:pPr>
            <a:r>
              <a:rPr lang="es-PE" sz="2000" b="1" dirty="0" smtClean="0">
                <a:solidFill>
                  <a:srgbClr val="FF0000"/>
                </a:solidFill>
                <a:latin typeface="Arial" panose="020B0604020202020204" pitchFamily="34" charset="0"/>
                <a:cs typeface="Arial" panose="020B0604020202020204" pitchFamily="34" charset="0"/>
              </a:rPr>
              <a:t>Nuevo Estimado Siguiente Release </a:t>
            </a:r>
            <a:r>
              <a:rPr lang="es-PE" sz="2000" b="1" dirty="0">
                <a:solidFill>
                  <a:srgbClr val="FF0000"/>
                </a:solidFill>
                <a:latin typeface="Arial" panose="020B0604020202020204" pitchFamily="34" charset="0"/>
                <a:cs typeface="Arial" panose="020B0604020202020204" pitchFamily="34" charset="0"/>
              </a:rPr>
              <a:t>: </a:t>
            </a:r>
            <a:r>
              <a:rPr lang="es-PE" sz="2000" b="1" dirty="0" smtClean="0">
                <a:solidFill>
                  <a:srgbClr val="FF0000"/>
                </a:solidFill>
                <a:latin typeface="Arial" panose="020B0604020202020204" pitchFamily="34" charset="0"/>
                <a:cs typeface="Arial" panose="020B0604020202020204" pitchFamily="34" charset="0"/>
              </a:rPr>
              <a:t>Julio 2013</a:t>
            </a:r>
            <a:endParaRPr lang="es-PE" sz="2000" b="1" dirty="0">
              <a:solidFill>
                <a:srgbClr val="FF0000"/>
              </a:solidFill>
            </a:endParaRPr>
          </a:p>
        </p:txBody>
      </p:sp>
    </p:spTree>
    <p:extLst>
      <p:ext uri="{BB962C8B-B14F-4D97-AF65-F5344CB8AC3E}">
        <p14:creationId xmlns:p14="http://schemas.microsoft.com/office/powerpoint/2010/main" val="1396924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6731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CÓMO DRUPAL MIDE </a:t>
            </a:r>
          </a:p>
          <a:p>
            <a:r>
              <a:rPr lang="es-PE" b="1" dirty="0" smtClean="0">
                <a:latin typeface="Novecento wide Book" pitchFamily="50" charset="0"/>
              </a:rPr>
              <a:t>LA DEUDA TÉCNICA</a:t>
            </a:r>
            <a:endParaRPr lang="es-PE" b="1" dirty="0">
              <a:latin typeface="Novecento wide Book" pitchFamily="50"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71" y="1616687"/>
            <a:ext cx="7875858" cy="47238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75607"/>
      </p:ext>
    </p:extLst>
  </p:cSld>
  <p:clrMapOvr>
    <a:masterClrMapping/>
  </p:clrMapOvr>
  <mc:AlternateContent xmlns:mc="http://schemas.openxmlformats.org/markup-compatibility/2006" xmlns:p14="http://schemas.microsoft.com/office/powerpoint/2010/main">
    <mc:Choice Requires="p14">
      <p:transition p14:dur="1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PULL 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sz="1600" dirty="0" smtClean="0"/>
                <a:t>(Atender la deuda cuando te topes con ella)</a:t>
              </a:r>
              <a:endParaRPr lang="es-PE" dirty="0"/>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44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384240"/>
            <a:ext cx="8229600" cy="609600"/>
          </a:xfrm>
        </p:spPr>
        <p:txBody>
          <a:bodyPr/>
          <a:lstStyle/>
          <a:p>
            <a:r>
              <a:rPr lang="es-PE" b="1" dirty="0" smtClean="0">
                <a:latin typeface="Novecento wide Book" pitchFamily="50" charset="0"/>
              </a:rPr>
              <a:t>Issues</a:t>
            </a:r>
            <a:br>
              <a:rPr lang="es-PE" b="1" dirty="0" smtClean="0">
                <a:latin typeface="Novecento wide Book" pitchFamily="50" charset="0"/>
              </a:rPr>
            </a:br>
            <a:r>
              <a:rPr lang="es-PE" b="1" dirty="0" smtClean="0">
                <a:latin typeface="Novecento wide Book" pitchFamily="50" charset="0"/>
              </a:rPr>
              <a:t>Posted vs Fixed</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98" y="1485273"/>
            <a:ext cx="7445404" cy="4833154"/>
          </a:xfrm>
          <a:prstGeom prst="rect">
            <a:avLst/>
          </a:prstGeom>
        </p:spPr>
      </p:pic>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defPPr>
              <a:defRPr lang="en-US"/>
            </a:defPPr>
            <a:lvl1pPr algn="ctr">
              <a:lnSpc>
                <a:spcPct val="100000"/>
              </a:lnSpc>
              <a:spcBef>
                <a:spcPct val="0"/>
              </a:spcBef>
              <a:buNone/>
              <a:defRPr sz="4000" b="1" spc="-150">
                <a:effectLst>
                  <a:outerShdw dist="38100" dir="2700000" algn="ctr" rotWithShape="0">
                    <a:srgbClr val="000000">
                      <a:alpha val="15000"/>
                    </a:srgbClr>
                  </a:outerShdw>
                </a:effectLst>
                <a:latin typeface="Novecento wide Book" pitchFamily="50" charset="0"/>
                <a:ea typeface="+mj-ea"/>
                <a:cs typeface="+mj-cs"/>
              </a:defRPr>
            </a:lvl1pPr>
          </a:lstStyle>
          <a:p>
            <a:r>
              <a:rPr lang="es-PE" dirty="0"/>
              <a:t>DISTRIBUIR EN CADA SPRINT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456298" y="2546334"/>
            <a:ext cx="4043754"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r>
              <a:rPr lang="es-PE" sz="2400" dirty="0" err="1" smtClean="0">
                <a:solidFill>
                  <a:schemeClr val="accent2"/>
                </a:solidFill>
              </a:rPr>
              <a:t>Outcomes</a:t>
            </a:r>
            <a:r>
              <a:rPr lang="es-PE" sz="2400" dirty="0" smtClean="0">
                <a:solidFill>
                  <a:schemeClr val="accent2"/>
                </a:solidFill>
              </a:rPr>
              <a:t> no Outputs.</a:t>
            </a:r>
            <a:br>
              <a:rPr lang="es-PE" sz="2400" dirty="0" smtClean="0">
                <a:solidFill>
                  <a:schemeClr val="accent2"/>
                </a:solidFill>
              </a:rPr>
            </a:br>
            <a:r>
              <a:rPr lang="es-PE" sz="2400" dirty="0" smtClean="0">
                <a:solidFill>
                  <a:schemeClr val="accent2"/>
                </a:solidFill>
              </a:rPr>
              <a:t>(Business </a:t>
            </a:r>
            <a:r>
              <a:rPr lang="es-PE" sz="2400" dirty="0" err="1" smtClean="0">
                <a:solidFill>
                  <a:schemeClr val="accent2"/>
                </a:solidFill>
              </a:rPr>
              <a:t>Value</a:t>
            </a:r>
            <a:r>
              <a:rPr lang="es-PE" sz="2400" dirty="0" smtClean="0">
                <a:solidFill>
                  <a:schemeClr val="accent2"/>
                </a:solidFill>
              </a:rPr>
              <a:t>).</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3 CuadroTexto"/>
          <p:cNvSpPr txBox="1"/>
          <p:nvPr/>
        </p:nvSpPr>
        <p:spPr>
          <a:xfrm>
            <a:off x="1394086" y="2551837"/>
            <a:ext cx="6355829" cy="1754326"/>
          </a:xfrm>
          <a:prstGeom prst="rect">
            <a:avLst/>
          </a:prstGeom>
          <a:noFill/>
        </p:spPr>
        <p:txBody>
          <a:bodyPr wrap="square" rtlCol="0">
            <a:spAutoFit/>
          </a:bodyPr>
          <a:lstStyle/>
          <a:p>
            <a:pPr algn="ctr"/>
            <a:r>
              <a:rPr lang="es-PE" sz="3600" i="1" dirty="0" smtClean="0">
                <a:solidFill>
                  <a:schemeClr val="accent2"/>
                </a:solidFill>
              </a:rPr>
              <a:t>“Podremos ignorar la calidad pero los problemas de la calidad nunca nos ignorarán”</a:t>
            </a:r>
            <a:endParaRPr lang="es-PE" sz="3600" i="1" dirty="0">
              <a:solidFill>
                <a:schemeClr val="accent2"/>
              </a:solidFill>
            </a:endParaRPr>
          </a:p>
        </p:txBody>
      </p:sp>
    </p:spTree>
    <p:extLst>
      <p:ext uri="{BB962C8B-B14F-4D97-AF65-F5344CB8AC3E}">
        <p14:creationId xmlns:p14="http://schemas.microsoft.com/office/powerpoint/2010/main" val="3289219934"/>
      </p:ext>
    </p:extLst>
  </p:cSld>
  <p:clrMapOvr>
    <a:masterClrMapping/>
  </p:clrMapOvr>
  <mc:AlternateContent xmlns:mc="http://schemas.openxmlformats.org/markup-compatibility/2006" xmlns:p14="http://schemas.microsoft.com/office/powerpoint/2010/main">
    <mc:Choice Requires="p14">
      <p:transition p14:dur="1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528074"/>
            <a:ext cx="5810626" cy="4430152"/>
            <a:chOff x="327058" y="1748507"/>
            <a:chExt cx="5810626" cy="4430152"/>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2533812" y="5286107"/>
              <a:ext cx="3603872" cy="892552"/>
            </a:xfrm>
            <a:prstGeom prst="rect">
              <a:avLst/>
            </a:prstGeom>
            <a:noFill/>
          </p:spPr>
          <p:txBody>
            <a:bodyPr wrap="none" rtlCol="0">
              <a:spAutoFit/>
            </a:bodyPr>
            <a:lstStyle/>
            <a:p>
              <a:pPr algn="ctr"/>
              <a:r>
                <a:rPr lang="es-PE" sz="2800" dirty="0" err="1" smtClean="0">
                  <a:solidFill>
                    <a:schemeClr val="bg2"/>
                  </a:solidFill>
                </a:rPr>
                <a:t>Constraints</a:t>
              </a:r>
              <a:r>
                <a:rPr lang="es-PE" sz="2800" dirty="0" smtClean="0">
                  <a:solidFill>
                    <a:schemeClr val="bg2"/>
                  </a:solidFill>
                </a:rPr>
                <a:t/>
              </a:r>
              <a:br>
                <a:rPr lang="es-PE" sz="2800" dirty="0" smtClean="0">
                  <a:solidFill>
                    <a:schemeClr val="bg2"/>
                  </a:solidFill>
                </a:rPr>
              </a:br>
              <a:r>
                <a:rPr lang="es-PE" sz="2400" dirty="0" smtClean="0">
                  <a:solidFill>
                    <a:schemeClr val="bg2"/>
                  </a:solidFill>
                </a:rPr>
                <a:t>(</a:t>
              </a:r>
              <a:r>
                <a:rPr lang="es-PE" sz="2400" dirty="0" err="1" smtClean="0">
                  <a:solidFill>
                    <a:schemeClr val="bg2"/>
                  </a:solidFill>
                </a:rPr>
                <a:t>Scope</a:t>
              </a:r>
              <a:r>
                <a:rPr lang="es-PE" sz="2400" dirty="0" smtClean="0">
                  <a:solidFill>
                    <a:schemeClr val="bg2"/>
                  </a:solidFill>
                </a:rPr>
                <a:t>, Schedule, </a:t>
              </a:r>
              <a:r>
                <a:rPr lang="es-PE" sz="2400" dirty="0" err="1" smtClean="0">
                  <a:solidFill>
                    <a:schemeClr val="bg2"/>
                  </a:solidFill>
                </a:rPr>
                <a:t>Cost</a:t>
              </a:r>
              <a:r>
                <a:rPr lang="es-PE" sz="2400" dirty="0">
                  <a:solidFill>
                    <a:schemeClr val="bg2"/>
                  </a:solidFill>
                </a:rPr>
                <a:t>)</a:t>
              </a: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cxnSp>
        <p:nvCxnSpPr>
          <p:cNvPr id="11" name="10 Conector recto de flecha"/>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Distribución</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2385017" y="2635582"/>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sp>
        <p:nvSpPr>
          <p:cNvPr id="13" name="12 Rectángulo redondeado"/>
          <p:cNvSpPr/>
          <p:nvPr/>
        </p:nvSpPr>
        <p:spPr>
          <a:xfrm>
            <a:off x="792000" y="5303113"/>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4" name="13 Conector recto de flecha"/>
          <p:cNvCxnSpPr>
            <a:stCxn id="13" idx="0"/>
          </p:cNvCxnSpPr>
          <p:nvPr/>
        </p:nvCxnSpPr>
        <p:spPr>
          <a:xfrm flipH="1" flipV="1">
            <a:off x="1931132" y="4876801"/>
            <a:ext cx="11764" cy="426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3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CUANTIFICAR LA DEUDA</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348903"/>
            <a:ext cx="7560000" cy="2458409"/>
          </a:xfrm>
          <a:prstGeom prst="rect">
            <a:avLst/>
          </a:prstGeom>
        </p:spPr>
      </p:pic>
      <p:sp>
        <p:nvSpPr>
          <p:cNvPr id="36" name="35 Rectángulo"/>
          <p:cNvSpPr/>
          <p:nvPr/>
        </p:nvSpPr>
        <p:spPr>
          <a:xfrm>
            <a:off x="792000" y="3971488"/>
            <a:ext cx="7560000" cy="1615827"/>
          </a:xfrm>
          <a:prstGeom prst="rect">
            <a:avLst/>
          </a:prstGeom>
        </p:spPr>
        <p:txBody>
          <a:bodyPr wrap="square">
            <a:spAutoFit/>
          </a:bodyPr>
          <a:lstStyle/>
          <a:p>
            <a:pPr marL="285750" indent="-285750">
              <a:lnSpc>
                <a:spcPct val="150000"/>
              </a:lnSpc>
              <a:buFont typeface="Arial" pitchFamily="34" charset="0"/>
              <a:buChar char="•"/>
            </a:pPr>
            <a:r>
              <a:rPr lang="es-PE" sz="2200" dirty="0" smtClean="0">
                <a:solidFill>
                  <a:schemeClr val="accent2"/>
                </a:solidFill>
              </a:rPr>
              <a:t>El riesgo de ejecución es aceptable?</a:t>
            </a:r>
          </a:p>
          <a:p>
            <a:pPr marL="285750" indent="-285750">
              <a:lnSpc>
                <a:spcPct val="150000"/>
              </a:lnSpc>
              <a:buFont typeface="Arial" pitchFamily="34" charset="0"/>
              <a:buChar char="•"/>
            </a:pPr>
            <a:r>
              <a:rPr lang="es-PE" sz="2200" dirty="0" smtClean="0">
                <a:solidFill>
                  <a:schemeClr val="accent2"/>
                </a:solidFill>
              </a:rPr>
              <a:t>El producto puede continuar dando valor en el futuro?</a:t>
            </a:r>
          </a:p>
          <a:p>
            <a:pPr marL="285750" indent="-285750">
              <a:lnSpc>
                <a:spcPct val="150000"/>
              </a:lnSpc>
              <a:buFont typeface="Arial" pitchFamily="34" charset="0"/>
              <a:buChar char="•"/>
            </a:pPr>
            <a:r>
              <a:rPr lang="es-PE" sz="2200" dirty="0" smtClean="0">
                <a:solidFill>
                  <a:schemeClr val="accent2"/>
                </a:solidFill>
              </a:rPr>
              <a:t>Definir </a:t>
            </a:r>
            <a:r>
              <a:rPr lang="es-PE" sz="2200" dirty="0">
                <a:solidFill>
                  <a:schemeClr val="accent2"/>
                </a:solidFill>
              </a:rPr>
              <a:t>límites </a:t>
            </a:r>
            <a:r>
              <a:rPr lang="es-PE" sz="2200" dirty="0" smtClean="0">
                <a:solidFill>
                  <a:schemeClr val="accent2"/>
                </a:solidFill>
              </a:rPr>
              <a:t>para tomar decisiones informadas.</a:t>
            </a:r>
          </a:p>
        </p:txBody>
      </p:sp>
      <p:sp>
        <p:nvSpPr>
          <p:cNvPr id="10" name="9 Rectángulo redondeado"/>
          <p:cNvSpPr/>
          <p:nvPr/>
        </p:nvSpPr>
        <p:spPr>
          <a:xfrm>
            <a:off x="792000" y="1348903"/>
            <a:ext cx="2368295" cy="2458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822198" y="1087722"/>
            <a:ext cx="4856691" cy="4856691"/>
          </a:xfrm>
          <a:prstGeom prst="rect">
            <a:avLst/>
          </a:prstGeom>
          <a:noFill/>
          <a:ln>
            <a:noFill/>
          </a:ln>
        </p:spPr>
      </p:pic>
      <p:sp>
        <p:nvSpPr>
          <p:cNvPr id="7" name="6 CuadroTexto"/>
          <p:cNvSpPr txBox="1"/>
          <p:nvPr/>
        </p:nvSpPr>
        <p:spPr>
          <a:xfrm>
            <a:off x="502751" y="1087722"/>
            <a:ext cx="3171493" cy="4124206"/>
          </a:xfrm>
          <a:prstGeom prst="rect">
            <a:avLst/>
          </a:prstGeom>
          <a:noFill/>
        </p:spPr>
        <p:txBody>
          <a:bodyPr wrap="square" rtlCol="0">
            <a:spAutoFit/>
          </a:bodyPr>
          <a:lstStyle/>
          <a:p>
            <a:r>
              <a:rPr lang="es-PE" sz="2800" b="1" dirty="0" err="1" smtClean="0">
                <a:solidFill>
                  <a:srgbClr val="0070C0"/>
                </a:solidFill>
              </a:rPr>
              <a:t>Drupal</a:t>
            </a:r>
            <a:r>
              <a:rPr lang="es-PE" sz="2800" b="1" dirty="0" smtClean="0">
                <a:solidFill>
                  <a:srgbClr val="0070C0"/>
                </a:solidFill>
              </a:rPr>
              <a:t> </a:t>
            </a:r>
            <a:r>
              <a:rPr lang="es-PE" sz="2800" b="1" dirty="0" err="1" smtClean="0">
                <a:solidFill>
                  <a:srgbClr val="0070C0"/>
                </a:solidFill>
              </a:rPr>
              <a:t>Core</a:t>
            </a:r>
            <a:r>
              <a:rPr lang="es-PE" sz="2800" b="1" dirty="0">
                <a:solidFill>
                  <a:srgbClr val="0070C0"/>
                </a:solidFill>
              </a:rPr>
              <a:t> </a:t>
            </a:r>
            <a:r>
              <a:rPr lang="es-PE" sz="2800" b="1" dirty="0" smtClean="0">
                <a:solidFill>
                  <a:srgbClr val="0070C0"/>
                </a:solidFill>
              </a:rPr>
              <a:t> </a:t>
            </a:r>
          </a:p>
          <a:p>
            <a:r>
              <a:rPr lang="es-PE" sz="2400" dirty="0" smtClean="0">
                <a:solidFill>
                  <a:schemeClr val="accent2"/>
                </a:solidFill>
              </a:rPr>
              <a:t>Versión: 8.0 </a:t>
            </a:r>
            <a:r>
              <a:rPr lang="es-PE" sz="2400" dirty="0" err="1" smtClean="0">
                <a:solidFill>
                  <a:schemeClr val="accent2"/>
                </a:solidFill>
              </a:rPr>
              <a:t>Dev</a:t>
            </a:r>
            <a:endParaRPr lang="es-PE" sz="2400" dirty="0">
              <a:solidFill>
                <a:schemeClr val="accent2"/>
              </a:solidFill>
            </a:endParaRPr>
          </a:p>
          <a:p>
            <a:endParaRPr lang="es-PE" sz="2400" dirty="0" smtClean="0">
              <a:solidFill>
                <a:schemeClr val="accent2"/>
              </a:solidFill>
            </a:endParaRPr>
          </a:p>
          <a:p>
            <a:r>
              <a:rPr lang="es-PE" sz="2400" dirty="0" smtClean="0">
                <a:solidFill>
                  <a:schemeClr val="accent2"/>
                </a:solidFill>
              </a:rPr>
              <a:t>Uno de los CMS más usados y populares del mundo.</a:t>
            </a:r>
          </a:p>
          <a:p>
            <a:endParaRPr lang="es-PE" sz="2400" dirty="0">
              <a:solidFill>
                <a:schemeClr val="accent2"/>
              </a:solidFill>
            </a:endParaRPr>
          </a:p>
          <a:p>
            <a:pPr marL="285750" indent="-285750">
              <a:buFont typeface="Arial"/>
              <a:buChar char="•"/>
            </a:pPr>
            <a:r>
              <a:rPr lang="es-PE" dirty="0" smtClean="0">
                <a:solidFill>
                  <a:schemeClr val="accent2"/>
                </a:solidFill>
              </a:rPr>
              <a:t>Casa Blanca</a:t>
            </a:r>
          </a:p>
          <a:p>
            <a:pPr marL="285750" indent="-285750">
              <a:buFont typeface="Arial"/>
              <a:buChar char="•"/>
            </a:pPr>
            <a:r>
              <a:rPr lang="es-PE" dirty="0" smtClean="0">
                <a:solidFill>
                  <a:schemeClr val="accent2"/>
                </a:solidFill>
              </a:rPr>
              <a:t>Warner Bross Records</a:t>
            </a:r>
            <a:endParaRPr lang="es-PE" dirty="0">
              <a:solidFill>
                <a:schemeClr val="accent2"/>
              </a:solidFill>
            </a:endParaRPr>
          </a:p>
          <a:p>
            <a:pPr marL="285750" indent="-285750">
              <a:buFont typeface="Arial"/>
              <a:buChar char="•"/>
            </a:pPr>
            <a:r>
              <a:rPr lang="es-PE" dirty="0" smtClean="0">
                <a:solidFill>
                  <a:schemeClr val="accent2"/>
                </a:solidFill>
              </a:rPr>
              <a:t>Emmy</a:t>
            </a:r>
          </a:p>
          <a:p>
            <a:pPr marL="285750" indent="-285750">
              <a:buFont typeface="Arial"/>
              <a:buChar char="•"/>
            </a:pPr>
            <a:r>
              <a:rPr lang="es-PE" dirty="0" smtClean="0">
                <a:solidFill>
                  <a:schemeClr val="accent2"/>
                </a:solidFill>
              </a:rPr>
              <a:t>Ubuntu</a:t>
            </a:r>
          </a:p>
          <a:p>
            <a:endParaRPr lang="es-PE" dirty="0" smtClean="0">
              <a:solidFill>
                <a:schemeClr val="accent2"/>
              </a:solidFill>
            </a:endParaRP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SQALE</a:t>
            </a:r>
            <a:endParaRPr lang="es-PE" b="1" dirty="0">
              <a:latin typeface="Novecento wide Book" pitchFamily="50"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634" y="1011197"/>
            <a:ext cx="6160731" cy="57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redondeado"/>
          <p:cNvSpPr/>
          <p:nvPr/>
        </p:nvSpPr>
        <p:spPr>
          <a:xfrm>
            <a:off x="1610147" y="1148207"/>
            <a:ext cx="3282695" cy="9533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40303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PREGUNTAS</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5" y="1710266"/>
            <a:ext cx="3503760" cy="3503760"/>
          </a:xfrm>
          <a:prstGeom prst="rect">
            <a:avLst/>
          </a:prstGeom>
          <a:noFill/>
          <a:ln>
            <a:noFill/>
          </a:ln>
        </p:spPr>
      </p:pic>
      <p:sp>
        <p:nvSpPr>
          <p:cNvPr id="7" name="Text Box 2"/>
          <p:cNvSpPr txBox="1">
            <a:spLocks noChangeArrowheads="1"/>
          </p:cNvSpPr>
          <p:nvPr/>
        </p:nvSpPr>
        <p:spPr bwMode="auto">
          <a:xfrm>
            <a:off x="5104491" y="3465986"/>
            <a:ext cx="3167636" cy="886147"/>
          </a:xfrm>
          <a:prstGeom prst="rect">
            <a:avLst/>
          </a:prstGeom>
          <a:noFill/>
          <a:ln w="9525">
            <a:noFill/>
            <a:round/>
            <a:headEnd/>
            <a:tailEnd/>
          </a:ln>
        </p:spPr>
        <p:txBody>
          <a:bodyPr lIns="90000" tIns="46800" rIns="90000" bIns="46800"/>
          <a:lstStyle/>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angel.nunez@kleer.la</a:t>
            </a:r>
          </a:p>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t>
            </a:r>
            <a:r>
              <a:rPr lang="es-PE" sz="2000" dirty="0" smtClean="0">
                <a:solidFill>
                  <a:schemeClr val="accent2"/>
                </a:solidFill>
                <a:ea typeface="ヒラギノ角ゴ ProN W6" charset="0"/>
                <a:cs typeface="ヒラギノ角ゴ ProN W6" charset="0"/>
              </a:rPr>
              <a:t>snahider</a:t>
            </a:r>
            <a:endParaRPr lang="es-PE" sz="1600" dirty="0">
              <a:solidFill>
                <a:srgbClr val="000000"/>
              </a:solidFill>
            </a:endParaRPr>
          </a:p>
        </p:txBody>
      </p:sp>
      <p:pic>
        <p:nvPicPr>
          <p:cNvPr id="8" name="Picture 7"/>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936992" y="3705168"/>
            <a:ext cx="724978" cy="724978"/>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08801" y="3481972"/>
            <a:ext cx="381000" cy="381000"/>
          </a:xfrm>
          <a:prstGeom prst="rect">
            <a:avLst/>
          </a:prstGeom>
        </p:spPr>
      </p:pic>
      <p:sp>
        <p:nvSpPr>
          <p:cNvPr id="10" name="Rectangle 1"/>
          <p:cNvSpPr>
            <a:spLocks/>
          </p:cNvSpPr>
          <p:nvPr/>
        </p:nvSpPr>
        <p:spPr bwMode="auto">
          <a:xfrm>
            <a:off x="4339991" y="2302525"/>
            <a:ext cx="4602747" cy="73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3600" dirty="0">
                <a:solidFill>
                  <a:schemeClr val="accent2"/>
                </a:solidFill>
                <a:latin typeface="+mn-lt"/>
                <a:ea typeface="ヒラギノ角ゴ ProN W6" charset="0"/>
                <a:cs typeface="ヒラギノ角ゴ ProN W6" charset="0"/>
                <a:sym typeface="Lucida Grande" charset="0"/>
              </a:rPr>
              <a:t>ANGEL NÚÑEZ</a:t>
            </a:r>
          </a:p>
        </p:txBody>
      </p:sp>
    </p:spTree>
    <p:extLst>
      <p:ext uri="{BB962C8B-B14F-4D97-AF65-F5344CB8AC3E}">
        <p14:creationId xmlns:p14="http://schemas.microsoft.com/office/powerpoint/2010/main" val="409806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1 Gráfico"/>
          <p:cNvGraphicFramePr>
            <a:graphicFrameLocks/>
          </p:cNvGraphicFramePr>
          <p:nvPr>
            <p:extLst>
              <p:ext uri="{D42A27DB-BD31-4B8C-83A1-F6EECF244321}">
                <p14:modId xmlns:p14="http://schemas.microsoft.com/office/powerpoint/2010/main" val="2348307083"/>
              </p:ext>
            </p:extLst>
          </p:nvPr>
        </p:nvGraphicFramePr>
        <p:xfrm>
          <a:off x="975035" y="2736280"/>
          <a:ext cx="7310513" cy="4020006"/>
        </p:xfrm>
        <a:graphic>
          <a:graphicData uri="http://schemas.openxmlformats.org/drawingml/2006/chart">
            <c:chart xmlns:c="http://schemas.openxmlformats.org/drawingml/2006/chart" xmlns:r="http://schemas.openxmlformats.org/officeDocument/2006/relationships" r:id="rId3"/>
          </a:graphicData>
        </a:graphic>
      </p:graphicFrame>
      <p:sp>
        <p:nvSpPr>
          <p:cNvPr id="11" name="Title 4"/>
          <p:cNvSpPr>
            <a:spLocks noGrp="1"/>
          </p:cNvSpPr>
          <p:nvPr>
            <p:ph type="title"/>
          </p:nvPr>
        </p:nvSpPr>
        <p:spPr>
          <a:xfrm>
            <a:off x="457199" y="287999"/>
            <a:ext cx="8229600" cy="1143235"/>
          </a:xfrm>
        </p:spPr>
        <p:txBody>
          <a:bodyPr/>
          <a:lstStyle/>
          <a:p>
            <a:r>
              <a:rPr lang="es-PE" b="1" dirty="0" smtClean="0">
                <a:latin typeface="Novecento wide Book" pitchFamily="50" charset="0"/>
              </a:rPr>
              <a:t>RELEASE TIMELINE</a:t>
            </a:r>
            <a:endParaRPr lang="es-PE" b="1" dirty="0">
              <a:latin typeface="Novecento wide Book" pitchFamily="50" charset="0"/>
            </a:endParaRPr>
          </a:p>
        </p:txBody>
      </p:sp>
      <p:sp>
        <p:nvSpPr>
          <p:cNvPr id="3" name="2 Llamada rectangular"/>
          <p:cNvSpPr/>
          <p:nvPr/>
        </p:nvSpPr>
        <p:spPr>
          <a:xfrm>
            <a:off x="566964" y="301069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6" name="5 Llamada rectangular"/>
          <p:cNvSpPr/>
          <p:nvPr/>
        </p:nvSpPr>
        <p:spPr>
          <a:xfrm>
            <a:off x="924095" y="241270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7" name="6 Llamada rectangular"/>
          <p:cNvSpPr/>
          <p:nvPr/>
        </p:nvSpPr>
        <p:spPr>
          <a:xfrm>
            <a:off x="1436600" y="241270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9" name="8 Llamada rectangular"/>
          <p:cNvSpPr/>
          <p:nvPr/>
        </p:nvSpPr>
        <p:spPr>
          <a:xfrm>
            <a:off x="1944776" y="241270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10" name="9 Llamada rectangular"/>
          <p:cNvSpPr/>
          <p:nvPr/>
        </p:nvSpPr>
        <p:spPr>
          <a:xfrm>
            <a:off x="3018373" y="241270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12" name="11 Llamada rectangular"/>
          <p:cNvSpPr/>
          <p:nvPr/>
        </p:nvSpPr>
        <p:spPr>
          <a:xfrm>
            <a:off x="3994423"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13" name="12 Llamada rectangular"/>
          <p:cNvSpPr/>
          <p:nvPr/>
        </p:nvSpPr>
        <p:spPr>
          <a:xfrm>
            <a:off x="4527070" y="241270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14" name="13 Llamada rectangular"/>
          <p:cNvSpPr/>
          <p:nvPr/>
        </p:nvSpPr>
        <p:spPr>
          <a:xfrm>
            <a:off x="5955709" y="240698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15" name="14 Llamada rectangular"/>
          <p:cNvSpPr/>
          <p:nvPr/>
        </p:nvSpPr>
        <p:spPr>
          <a:xfrm>
            <a:off x="7916782" y="2400373"/>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V8</a:t>
            </a:r>
            <a:endParaRPr lang="es-PE" sz="1200" dirty="0"/>
          </a:p>
        </p:txBody>
      </p:sp>
      <p:sp>
        <p:nvSpPr>
          <p:cNvPr id="4" name="3 CuadroTexto"/>
          <p:cNvSpPr txBox="1"/>
          <p:nvPr/>
        </p:nvSpPr>
        <p:spPr>
          <a:xfrm>
            <a:off x="7813316" y="1845960"/>
            <a:ext cx="578259" cy="461665"/>
          </a:xfrm>
          <a:prstGeom prst="rect">
            <a:avLst/>
          </a:prstGeom>
          <a:noFill/>
        </p:spPr>
        <p:txBody>
          <a:bodyPr wrap="square" rtlCol="0">
            <a:spAutoFit/>
          </a:bodyPr>
          <a:lstStyle/>
          <a:p>
            <a:r>
              <a:rPr lang="es-PE" sz="2400" b="1" dirty="0" smtClean="0">
                <a:solidFill>
                  <a:srgbClr val="FF0000"/>
                </a:solidFill>
                <a:latin typeface="Arial" panose="020B0604020202020204" pitchFamily="34" charset="0"/>
                <a:cs typeface="Arial" panose="020B0604020202020204" pitchFamily="34" charset="0"/>
              </a:rPr>
              <a:t>¿</a:t>
            </a:r>
            <a:r>
              <a:rPr lang="es-PE" sz="2400" b="1" dirty="0" smtClean="0">
                <a:solidFill>
                  <a:srgbClr val="FF0000"/>
                </a:solidFill>
              </a:rPr>
              <a:t>?</a:t>
            </a:r>
            <a:endParaRPr lang="es-PE" sz="2400" b="1" dirty="0">
              <a:solidFill>
                <a:srgbClr val="FF0000"/>
              </a:solidFill>
            </a:endParaRPr>
          </a:p>
        </p:txBody>
      </p:sp>
      <p:sp>
        <p:nvSpPr>
          <p:cNvPr id="2" name="TextBox 1"/>
          <p:cNvSpPr txBox="1"/>
          <p:nvPr/>
        </p:nvSpPr>
        <p:spPr>
          <a:xfrm>
            <a:off x="-1763144" y="2268534"/>
            <a:ext cx="184666"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2849263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
        <p:nvSpPr>
          <p:cNvPr id="5" name="4 Rectángulo redondeado"/>
          <p:cNvSpPr/>
          <p:nvPr/>
        </p:nvSpPr>
        <p:spPr>
          <a:xfrm>
            <a:off x="596347" y="1117832"/>
            <a:ext cx="2922105" cy="5320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¿QUÉ ES LA DEUDA TÉCNICA?</a:t>
            </a:r>
            <a:endParaRPr lang="es-PE" b="1" dirty="0">
              <a:latin typeface="Novecento wide Book" pitchFamily="50" charset="0"/>
            </a:endParaRPr>
          </a:p>
        </p:txBody>
      </p:sp>
      <p:sp>
        <p:nvSpPr>
          <p:cNvPr id="7" name="6 Rectángulo"/>
          <p:cNvSpPr/>
          <p:nvPr/>
        </p:nvSpPr>
        <p:spPr>
          <a:xfrm>
            <a:off x="572531" y="1302346"/>
            <a:ext cx="4839516" cy="501675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a:t>
            </a:r>
            <a:r>
              <a:rPr lang="en-US" sz="2800" b="1" i="1" dirty="0" smtClean="0">
                <a:solidFill>
                  <a:srgbClr val="FF0000"/>
                </a:solidFill>
              </a:rPr>
              <a:t>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800" b="1" i="1" dirty="0">
                <a:solidFill>
                  <a:srgbClr val="FF0000"/>
                </a:solidFill>
              </a:rPr>
              <a:t>minute</a:t>
            </a:r>
            <a:r>
              <a:rPr lang="en-US" sz="2800" i="1" dirty="0">
                <a:solidFill>
                  <a:srgbClr val="FF0000"/>
                </a:solidFill>
              </a:rPr>
              <a:t> </a:t>
            </a:r>
            <a:r>
              <a:rPr lang="en-US" sz="2400" i="1" dirty="0">
                <a:solidFill>
                  <a:srgbClr val="FF0000"/>
                </a:solidFill>
              </a:rPr>
              <a:t>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DEFINICIÓN</a:t>
            </a:r>
            <a:endParaRPr lang="es-PE" b="1" dirty="0">
              <a:latin typeface="Novecento wide Book" pitchFamily="50" charset="0"/>
            </a:endParaRPr>
          </a:p>
        </p:txBody>
      </p:sp>
      <p:sp>
        <p:nvSpPr>
          <p:cNvPr id="6" name="5 CuadroTexto"/>
          <p:cNvSpPr txBox="1"/>
          <p:nvPr/>
        </p:nvSpPr>
        <p:spPr>
          <a:xfrm>
            <a:off x="1223018" y="2184947"/>
            <a:ext cx="7016017" cy="1815882"/>
          </a:xfrm>
          <a:prstGeom prst="rect">
            <a:avLst/>
          </a:prstGeom>
          <a:noFill/>
        </p:spPr>
        <p:txBody>
          <a:bodyPr wrap="square" rtlCol="0">
            <a:spAutoFit/>
          </a:bodyPr>
          <a:lstStyle/>
          <a:p>
            <a:pPr algn="ctr"/>
            <a:r>
              <a:rPr lang="es-PE" sz="2800" i="1" dirty="0" smtClean="0">
                <a:solidFill>
                  <a:schemeClr val="accent2"/>
                </a:solidFill>
              </a:rPr>
              <a:t>"</a:t>
            </a:r>
            <a:r>
              <a:rPr lang="es-PE" sz="2800" i="1" dirty="0">
                <a:solidFill>
                  <a:schemeClr val="accent2"/>
                </a:solidFill>
              </a:rPr>
              <a:t>Obligaciones que una organización toma cuando disminuye </a:t>
            </a:r>
            <a:r>
              <a:rPr lang="es-PE" sz="2800" i="1" dirty="0" smtClean="0">
                <a:solidFill>
                  <a:schemeClr val="accent2"/>
                </a:solidFill>
              </a:rPr>
              <a:t>la </a:t>
            </a:r>
            <a:r>
              <a:rPr lang="es-PE" sz="2800" i="1" dirty="0">
                <a:solidFill>
                  <a:schemeClr val="accent2"/>
                </a:solidFill>
              </a:rPr>
              <a:t>calidad interna del producto </a:t>
            </a:r>
            <a:r>
              <a:rPr lang="es-PE" sz="2800" i="1" dirty="0" smtClean="0">
                <a:solidFill>
                  <a:schemeClr val="accent2"/>
                </a:solidFill>
              </a:rPr>
              <a:t>para lograr metas </a:t>
            </a:r>
            <a:r>
              <a:rPr lang="es-PE" sz="2800" i="1" dirty="0">
                <a:solidFill>
                  <a:schemeClr val="accent2"/>
                </a:solidFill>
              </a:rPr>
              <a:t>a corto plazo pero que son perjudiciales a largo </a:t>
            </a:r>
            <a:r>
              <a:rPr lang="es-PE" sz="2800" i="1" dirty="0" smtClean="0">
                <a:solidFill>
                  <a:schemeClr val="accent2"/>
                </a:solidFill>
              </a:rPr>
              <a:t>plazo"</a:t>
            </a:r>
            <a:endParaRPr lang="es-PE" sz="2800" i="1" dirty="0">
              <a:solidFill>
                <a:schemeClr val="accent2"/>
              </a:solidFill>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sp>
        <p:nvSpPr>
          <p:cNvPr id="7" name="6 CuadroTexto"/>
          <p:cNvSpPr txBox="1"/>
          <p:nvPr/>
        </p:nvSpPr>
        <p:spPr>
          <a:xfrm>
            <a:off x="6408085" y="4218014"/>
            <a:ext cx="1850186" cy="646331"/>
          </a:xfrm>
          <a:prstGeom prst="rect">
            <a:avLst/>
          </a:prstGeom>
          <a:noFill/>
        </p:spPr>
        <p:txBody>
          <a:bodyPr wrap="none" rtlCol="0">
            <a:spAutoFit/>
          </a:bodyPr>
          <a:lstStyle/>
          <a:p>
            <a:pPr algn="ctr"/>
            <a:r>
              <a:rPr lang="en-US" b="1" dirty="0" smtClean="0">
                <a:solidFill>
                  <a:srgbClr val="FF0000"/>
                </a:solidFill>
              </a:rPr>
              <a:t>Angel </a:t>
            </a:r>
            <a:r>
              <a:rPr lang="en-US" b="1" dirty="0" err="1" smtClean="0">
                <a:solidFill>
                  <a:srgbClr val="FF0000"/>
                </a:solidFill>
              </a:rPr>
              <a:t>Núñez</a:t>
            </a:r>
            <a:r>
              <a:rPr lang="en-US" b="1" dirty="0" smtClean="0">
                <a:solidFill>
                  <a:srgbClr val="FF0000"/>
                </a:solidFill>
              </a:rPr>
              <a:t> </a:t>
            </a:r>
            <a:br>
              <a:rPr lang="en-US" b="1" dirty="0" smtClean="0">
                <a:solidFill>
                  <a:srgbClr val="FF0000"/>
                </a:solidFill>
              </a:rPr>
            </a:br>
            <a:r>
              <a:rPr lang="en-US" b="1" dirty="0" smtClean="0">
                <a:solidFill>
                  <a:srgbClr val="FF0000"/>
                </a:solidFill>
              </a:rPr>
              <a:t>(@</a:t>
            </a:r>
            <a:r>
              <a:rPr lang="en-US" b="1" dirty="0" err="1" smtClean="0">
                <a:solidFill>
                  <a:srgbClr val="FF0000"/>
                </a:solidFill>
              </a:rPr>
              <a:t>Snahider</a:t>
            </a:r>
            <a:r>
              <a:rPr lang="en-US" b="1" dirty="0" smtClean="0">
                <a:solidFill>
                  <a:srgbClr val="FF0000"/>
                </a:solidFill>
              </a:rPr>
              <a:t>)</a:t>
            </a:r>
            <a:endParaRPr lang="es-PE" b="1" dirty="0">
              <a:solidFill>
                <a:srgbClr val="FF0000"/>
              </a:solidFill>
            </a:endParaRPr>
          </a:p>
        </p:txBody>
      </p:sp>
    </p:spTree>
    <p:extLst>
      <p:ext uri="{BB962C8B-B14F-4D97-AF65-F5344CB8AC3E}">
        <p14:creationId xmlns:p14="http://schemas.microsoft.com/office/powerpoint/2010/main" val="2760889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46982</TotalTime>
  <Words>8788</Words>
  <Application>Microsoft Macintosh PowerPoint</Application>
  <PresentationFormat>On-screen Show (4:3)</PresentationFormat>
  <Paragraphs>793</Paragraphs>
  <Slides>52</Slides>
  <Notes>52</Notes>
  <HiddenSlides>2</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Six 4:3 Light</vt:lpstr>
      <vt:lpstr>SOFTWARE DEBT QUÉ ES Y CÓMO  GESTIONARLO HOLÍSTICAMENTE</vt:lpstr>
      <vt:lpstr>PowerPoint Presentation</vt:lpstr>
      <vt:lpstr>UN CASO REAL</vt:lpstr>
      <vt:lpstr>Issues Posted vs Fixed</vt:lpstr>
      <vt:lpstr>LA VICTIMA</vt:lpstr>
      <vt:lpstr>RELEASE TIMELINE</vt:lpstr>
      <vt:lpstr>EL PROBLEMA</vt:lpstr>
      <vt:lpstr>¿QUÉ ES LA DEUDA TÉCNICA?</vt:lpstr>
      <vt:lpstr>DEFINICIÓN</vt:lpstr>
      <vt:lpstr>¿CÓMO LUCE LA  DEUDA TÉCNICA?</vt:lpstr>
      <vt:lpstr>LA DEUDA TÉCNICA ES MALA</vt:lpstr>
      <vt:lpstr>PowerPoint Presentation</vt:lpstr>
      <vt:lpstr>LA DEUDA TÉCNICA ES ADICTIVA</vt:lpstr>
      <vt:lpstr>LA DEUDA TÉCNICA ES BUENA</vt:lpstr>
      <vt:lpstr>PowerPoint Presentation</vt:lpstr>
      <vt:lpstr>ENFRENTA LA CRUDA REALIDAD</vt:lpstr>
      <vt:lpstr>PowerPoint Presentation</vt:lpstr>
      <vt:lpstr>NO CAIGAS EN LA TRAMPA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VISUALIZAR Y MEDIR</vt:lpstr>
      <vt:lpstr>PowerPoint Presentation</vt:lpstr>
      <vt:lpstr>PowerPoint Presentation</vt:lpstr>
      <vt:lpstr>PowerPoint Presentation</vt:lpstr>
      <vt:lpstr>PowerPoint Presentation</vt:lpstr>
      <vt:lpstr>SOSTENER EL RITMO  Y LA CALIDAD</vt:lpstr>
      <vt:lpstr>PowerPoint Presentation</vt:lpstr>
      <vt:lpstr>PowerPoint Presentation</vt:lpstr>
      <vt:lpstr>PowerPoint Presentation</vt:lpstr>
      <vt:lpstr>ATENDER Y PAGAR LA DEUDA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INCLUIR LA CALIDAD EN LA GESTIÓN DEL PORTFOLIO</vt:lpstr>
      <vt:lpstr>PowerPoint Presentation</vt:lpstr>
      <vt:lpstr>PowerPoint Presentation</vt:lpstr>
      <vt:lpstr>PowerPoint Presentation</vt:lpstr>
      <vt:lpstr>MÉTRICA</vt:lpstr>
      <vt:lpstr>PowerPoint Presentation</vt:lpstr>
      <vt:lpstr>PowerPoint Presentation</vt:lpstr>
      <vt:lpstr>PowerPoint Presentation</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Angel Nuñez</cp:lastModifiedBy>
  <cp:revision>2186</cp:revision>
  <dcterms:created xsi:type="dcterms:W3CDTF">2006-08-16T00:00:00Z</dcterms:created>
  <dcterms:modified xsi:type="dcterms:W3CDTF">2016-04-16T16:57:25Z</dcterms:modified>
</cp:coreProperties>
</file>